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318CD-7632-C2DB-07F0-85455C14F43A}" v="1" dt="2024-04-23T03:04:22.231"/>
    <p1510:client id="{8545BB94-76AC-4074-96DC-0CE023F28D28}" v="5521" dt="2024-04-23T21:49:52.973"/>
    <p1510:client id="{AAE2FE64-0C36-42C8-9158-65973D4D9E56}" v="1733" dt="2024-04-23T21:16:33.068"/>
    <p1510:client id="{AE3C6F41-808F-F4F4-8EFC-0EF2B8DDA5AF}" v="495" dt="2024-04-23T21:14:56.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 d="100"/>
          <a:sy n="16" d="100"/>
        </p:scale>
        <p:origin x="1637"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16585-C998-4A2C-95C0-69EF3826E8E5}" type="doc">
      <dgm:prSet loTypeId="urn:microsoft.com/office/officeart/2005/8/layout/chevron2" loCatId="process" qsTypeId="urn:microsoft.com/office/officeart/2005/8/quickstyle/3d2" qsCatId="3D" csTypeId="urn:microsoft.com/office/officeart/2005/8/colors/accent6_4" csCatId="accent6" phldr="1"/>
      <dgm:spPr/>
      <dgm:t>
        <a:bodyPr/>
        <a:lstStyle/>
        <a:p>
          <a:endParaRPr lang="en-US"/>
        </a:p>
      </dgm:t>
    </dgm:pt>
    <dgm:pt modelId="{113DC67B-56CB-430E-BFFA-D8AD52C3EE79}">
      <dgm:prSet phldrT="[Text]" custT="1"/>
      <dgm:spPr/>
      <dgm:t>
        <a:bodyPr/>
        <a:lstStyle/>
        <a:p>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End</a:t>
          </a:r>
        </a:p>
        <a:p>
          <a:r>
            <a:rPr lang="en-US" sz="2800">
              <a:latin typeface="Times New Roman" panose="02020603050405020304" pitchFamily="18" charset="0"/>
              <a:cs typeface="Times New Roman" panose="02020603050405020304" pitchFamily="18" charset="0"/>
            </a:rPr>
            <a:t>Nodes</a:t>
          </a:r>
        </a:p>
      </dgm:t>
    </dgm:pt>
    <dgm:pt modelId="{AA532F91-148F-49CF-A464-08F30E1A35CA}" type="parTrans" cxnId="{5C22856F-8169-48E1-86FB-0AA5DB2E55A4}">
      <dgm:prSet/>
      <dgm:spPr/>
      <dgm:t>
        <a:bodyPr/>
        <a:lstStyle/>
        <a:p>
          <a:endParaRPr lang="en-US"/>
        </a:p>
      </dgm:t>
    </dgm:pt>
    <dgm:pt modelId="{DE7A8CC5-ADD7-4BB3-9F27-77009EF6436A}" type="sibTrans" cxnId="{5C22856F-8169-48E1-86FB-0AA5DB2E55A4}">
      <dgm:prSet/>
      <dgm:spPr/>
      <dgm:t>
        <a:bodyPr/>
        <a:lstStyle/>
        <a:p>
          <a:endParaRPr lang="en-US"/>
        </a:p>
      </dgm:t>
    </dgm:pt>
    <dgm:pt modelId="{EC4F005E-E343-4C48-961E-567B65021030}">
      <dgm:prSet phldrT="[Text]" custT="1"/>
      <dgm:spPr>
        <a:ln w="28575">
          <a:solidFill>
            <a:schemeClr val="accent6">
              <a:lumMod val="75000"/>
            </a:schemeClr>
          </a:solidFill>
        </a:ln>
      </dgm:spPr>
      <dgm:t>
        <a:bodyPr/>
        <a:lstStyle/>
        <a:p>
          <a:r>
            <a:rPr lang="en-US" sz="2800" err="1">
              <a:latin typeface="Times New Roman" panose="02020603050405020304" pitchFamily="18" charset="0"/>
              <a:cs typeface="Times New Roman" panose="02020603050405020304" pitchFamily="18" charset="0"/>
            </a:rPr>
            <a:t>Heltec</a:t>
          </a:r>
          <a:r>
            <a:rPr lang="en-US" sz="2800">
              <a:latin typeface="Times New Roman" panose="02020603050405020304" pitchFamily="18" charset="0"/>
              <a:cs typeface="Times New Roman" panose="02020603050405020304" pitchFamily="18" charset="0"/>
            </a:rPr>
            <a:t> AB02S based waterproof embedded devices</a:t>
          </a:r>
        </a:p>
      </dgm:t>
    </dgm:pt>
    <dgm:pt modelId="{2509C5A0-B168-4C05-B302-F3C9D5D3F1AC}" type="parTrans" cxnId="{901E64EC-8764-4B13-85F7-158F286EF356}">
      <dgm:prSet/>
      <dgm:spPr/>
      <dgm:t>
        <a:bodyPr/>
        <a:lstStyle/>
        <a:p>
          <a:endParaRPr lang="en-US"/>
        </a:p>
      </dgm:t>
    </dgm:pt>
    <dgm:pt modelId="{73747933-6A06-4BEC-82B6-D4E30706343F}" type="sibTrans" cxnId="{901E64EC-8764-4B13-85F7-158F286EF356}">
      <dgm:prSet/>
      <dgm:spPr/>
      <dgm:t>
        <a:bodyPr/>
        <a:lstStyle/>
        <a:p>
          <a:endParaRPr lang="en-US"/>
        </a:p>
      </dgm:t>
    </dgm:pt>
    <dgm:pt modelId="{5B71A958-AEC1-45EF-B6B2-F242948676D1}">
      <dgm:prSet phldrT="[Text]" custT="1"/>
      <dgm:spPr>
        <a:ln w="28575">
          <a:solidFill>
            <a:schemeClr val="accent6">
              <a:lumMod val="75000"/>
            </a:schemeClr>
          </a:solidFill>
        </a:ln>
      </dgm:spPr>
      <dgm:t>
        <a:bodyPr/>
        <a:lstStyle/>
        <a:p>
          <a:r>
            <a:rPr lang="en-US" sz="2800">
              <a:latin typeface="Times New Roman" panose="02020603050405020304" pitchFamily="18" charset="0"/>
              <a:cs typeface="Times New Roman" panose="02020603050405020304" pitchFamily="18" charset="0"/>
            </a:rPr>
            <a:t>Collect end node data, format into individual bytes, and send data to the gateway every specified period, and go into low power mode afterwards</a:t>
          </a:r>
        </a:p>
      </dgm:t>
    </dgm:pt>
    <dgm:pt modelId="{2BF8414F-816C-4291-80CB-54088AE9A58E}" type="parTrans" cxnId="{452F15CE-D67B-412F-9624-085AC6EE4384}">
      <dgm:prSet/>
      <dgm:spPr/>
      <dgm:t>
        <a:bodyPr/>
        <a:lstStyle/>
        <a:p>
          <a:endParaRPr lang="en-US"/>
        </a:p>
      </dgm:t>
    </dgm:pt>
    <dgm:pt modelId="{A9989BD2-50C6-47C1-87D1-D0A3916F828F}" type="sibTrans" cxnId="{452F15CE-D67B-412F-9624-085AC6EE4384}">
      <dgm:prSet/>
      <dgm:spPr/>
      <dgm:t>
        <a:bodyPr/>
        <a:lstStyle/>
        <a:p>
          <a:endParaRPr lang="en-US"/>
        </a:p>
      </dgm:t>
    </dgm:pt>
    <dgm:pt modelId="{F8C57926-5078-40CE-9198-6D79E07C1D2A}">
      <dgm:prSet phldrT="[Text]" custT="1"/>
      <dgm:spPr/>
      <dgm:t>
        <a:bodyPr/>
        <a:lstStyle/>
        <a:p>
          <a:endParaRPr lang="en-US" sz="2800" u="none">
            <a:latin typeface="Times New Roman" panose="02020603050405020304" pitchFamily="18" charset="0"/>
            <a:cs typeface="Times New Roman" panose="02020603050405020304" pitchFamily="18" charset="0"/>
          </a:endParaRPr>
        </a:p>
        <a:p>
          <a:r>
            <a:rPr lang="en-US" sz="2800" u="none">
              <a:latin typeface="Times New Roman" panose="02020603050405020304" pitchFamily="18" charset="0"/>
              <a:cs typeface="Times New Roman" panose="02020603050405020304" pitchFamily="18" charset="0"/>
            </a:rPr>
            <a:t>Gateway</a:t>
          </a:r>
        </a:p>
      </dgm:t>
    </dgm:pt>
    <dgm:pt modelId="{9F2388F6-3342-4006-9E44-D71CD77B31C2}" type="parTrans" cxnId="{D11442E0-0396-4BE9-A596-29B92F36A41B}">
      <dgm:prSet/>
      <dgm:spPr/>
      <dgm:t>
        <a:bodyPr/>
        <a:lstStyle/>
        <a:p>
          <a:endParaRPr lang="en-US"/>
        </a:p>
      </dgm:t>
    </dgm:pt>
    <dgm:pt modelId="{C99385FF-8526-4BF2-9752-8DF8FDFF1DAC}" type="sibTrans" cxnId="{D11442E0-0396-4BE9-A596-29B92F36A41B}">
      <dgm:prSet/>
      <dgm:spPr/>
      <dgm:t>
        <a:bodyPr/>
        <a:lstStyle/>
        <a:p>
          <a:endParaRPr lang="en-US"/>
        </a:p>
      </dgm:t>
    </dgm:pt>
    <dgm:pt modelId="{1E591623-41DF-47ED-8E94-FB7F0EAD8D65}">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a:latin typeface="Times New Roman" panose="02020603050405020304" pitchFamily="18" charset="0"/>
              <a:cs typeface="Times New Roman" panose="02020603050405020304" pitchFamily="18" charset="0"/>
            </a:rPr>
            <a:t>Raspberry Pi 4 SX1303 LoRaWAN Gateway </a:t>
          </a:r>
        </a:p>
      </dgm:t>
    </dgm:pt>
    <dgm:pt modelId="{6359F805-1388-49A2-A3DC-D89390058234}" type="parTrans" cxnId="{B963F418-0391-4982-AF0C-593848AE3CC6}">
      <dgm:prSet/>
      <dgm:spPr/>
      <dgm:t>
        <a:bodyPr/>
        <a:lstStyle/>
        <a:p>
          <a:endParaRPr lang="en-US"/>
        </a:p>
      </dgm:t>
    </dgm:pt>
    <dgm:pt modelId="{3E13749A-FFAE-4B04-9CBF-3DD6E375F731}" type="sibTrans" cxnId="{B963F418-0391-4982-AF0C-593848AE3CC6}">
      <dgm:prSet/>
      <dgm:spPr/>
      <dgm:t>
        <a:bodyPr/>
        <a:lstStyle/>
        <a:p>
          <a:endParaRPr lang="en-US"/>
        </a:p>
      </dgm:t>
    </dgm:pt>
    <dgm:pt modelId="{669EA434-C05D-437A-8FC9-53001A85BDC8}">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a:latin typeface="Times New Roman" panose="02020603050405020304" pitchFamily="18" charset="0"/>
              <a:cs typeface="Times New Roman" panose="02020603050405020304" pitchFamily="18" charset="0"/>
            </a:rPr>
            <a:t>Forwards end node data to the network server through the internet</a:t>
          </a:r>
        </a:p>
      </dgm:t>
    </dgm:pt>
    <dgm:pt modelId="{675D7BDE-DE0D-45F4-983B-9AB11840CB64}" type="parTrans" cxnId="{4B2FC07D-C8FA-43ED-ABE8-D23741408042}">
      <dgm:prSet/>
      <dgm:spPr/>
      <dgm:t>
        <a:bodyPr/>
        <a:lstStyle/>
        <a:p>
          <a:endParaRPr lang="en-US"/>
        </a:p>
      </dgm:t>
    </dgm:pt>
    <dgm:pt modelId="{3AE5D2A3-3570-4CA7-A137-9E5B377A076B}" type="sibTrans" cxnId="{4B2FC07D-C8FA-43ED-ABE8-D23741408042}">
      <dgm:prSet/>
      <dgm:spPr/>
      <dgm:t>
        <a:bodyPr/>
        <a:lstStyle/>
        <a:p>
          <a:endParaRPr lang="en-US"/>
        </a:p>
      </dgm:t>
    </dgm:pt>
    <dgm:pt modelId="{4866ABAC-7F8F-4871-976A-CCD9574EB544}">
      <dgm:prSet phldrT="[Text]" custT="1"/>
      <dgm:spPr/>
      <dgm:t>
        <a:bodyPr/>
        <a:lstStyle/>
        <a:p>
          <a:endParaRPr lang="en-US" sz="2800" u="none">
            <a:latin typeface="Times New Roman" panose="02020603050405020304" pitchFamily="18" charset="0"/>
            <a:cs typeface="Times New Roman" panose="02020603050405020304" pitchFamily="18" charset="0"/>
          </a:endParaRPr>
        </a:p>
        <a:p>
          <a:r>
            <a:rPr lang="en-US" sz="2800" u="none">
              <a:latin typeface="Times New Roman" panose="02020603050405020304" pitchFamily="18" charset="0"/>
              <a:cs typeface="Times New Roman" panose="02020603050405020304" pitchFamily="18" charset="0"/>
            </a:rPr>
            <a:t>Network Server</a:t>
          </a:r>
        </a:p>
      </dgm:t>
    </dgm:pt>
    <dgm:pt modelId="{313FE085-7245-4AF3-9C5E-C5F879CD283F}" type="parTrans" cxnId="{3C392A98-EBBC-4D84-9FBD-09819499D2FE}">
      <dgm:prSet/>
      <dgm:spPr/>
      <dgm:t>
        <a:bodyPr/>
        <a:lstStyle/>
        <a:p>
          <a:endParaRPr lang="en-US"/>
        </a:p>
      </dgm:t>
    </dgm:pt>
    <dgm:pt modelId="{C2E8433A-CBA6-4A30-9D80-CC9C8724F1BF}" type="sibTrans" cxnId="{3C392A98-EBBC-4D84-9FBD-09819499D2FE}">
      <dgm:prSet/>
      <dgm:spPr/>
      <dgm:t>
        <a:bodyPr/>
        <a:lstStyle/>
        <a:p>
          <a:endParaRPr lang="en-US"/>
        </a:p>
      </dgm:t>
    </dgm:pt>
    <dgm:pt modelId="{DFE32F89-D2BB-4D69-A392-3448E8EC1EA8}">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a:latin typeface="Times New Roman" panose="02020603050405020304" pitchFamily="18" charset="0"/>
              <a:cs typeface="Times New Roman" panose="02020603050405020304" pitchFamily="18" charset="0"/>
            </a:rPr>
            <a:t>TheThingsStack - a LoRaWAN network that securely manages applications, end nodes, and gateways</a:t>
          </a:r>
        </a:p>
      </dgm:t>
    </dgm:pt>
    <dgm:pt modelId="{D9CA0700-BCC7-44B3-8775-88B9F5A37B2F}" type="parTrans" cxnId="{3CFBE8F0-F81D-45BD-9081-92A737C72A4F}">
      <dgm:prSet/>
      <dgm:spPr/>
      <dgm:t>
        <a:bodyPr/>
        <a:lstStyle/>
        <a:p>
          <a:endParaRPr lang="en-US"/>
        </a:p>
      </dgm:t>
    </dgm:pt>
    <dgm:pt modelId="{D058ED42-1605-4AE9-B46B-E8C71682F4DB}" type="sibTrans" cxnId="{3CFBE8F0-F81D-45BD-9081-92A737C72A4F}">
      <dgm:prSet/>
      <dgm:spPr/>
      <dgm:t>
        <a:bodyPr/>
        <a:lstStyle/>
        <a:p>
          <a:endParaRPr lang="en-US"/>
        </a:p>
      </dgm:t>
    </dgm:pt>
    <dgm:pt modelId="{EE8B9424-EFE3-436A-B1C5-62946BE1FBCD}">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b="0" i="0">
              <a:latin typeface="Times New Roman" panose="02020603050405020304" pitchFamily="18" charset="0"/>
              <a:cs typeface="Times New Roman" panose="02020603050405020304" pitchFamily="18" charset="0"/>
            </a:rPr>
            <a:t>Receives uplink messages from gateway, decrypts and decodes them, and forwards uplink data to application servers</a:t>
          </a:r>
          <a:endParaRPr lang="en-US" sz="2800">
            <a:latin typeface="Times New Roman" panose="02020603050405020304" pitchFamily="18" charset="0"/>
            <a:cs typeface="Times New Roman" panose="02020603050405020304" pitchFamily="18" charset="0"/>
          </a:endParaRPr>
        </a:p>
      </dgm:t>
    </dgm:pt>
    <dgm:pt modelId="{053B02B6-8582-4A9D-8454-7FFD1D3F3449}" type="parTrans" cxnId="{A3B19D98-9FDE-4056-B3C9-9E8426C45728}">
      <dgm:prSet/>
      <dgm:spPr/>
      <dgm:t>
        <a:bodyPr/>
        <a:lstStyle/>
        <a:p>
          <a:endParaRPr lang="en-US"/>
        </a:p>
      </dgm:t>
    </dgm:pt>
    <dgm:pt modelId="{A12BCCFA-1456-4D01-853A-D21B12BCD3CE}" type="sibTrans" cxnId="{A3B19D98-9FDE-4056-B3C9-9E8426C45728}">
      <dgm:prSet/>
      <dgm:spPr/>
      <dgm:t>
        <a:bodyPr/>
        <a:lstStyle/>
        <a:p>
          <a:endParaRPr lang="en-US"/>
        </a:p>
      </dgm:t>
    </dgm:pt>
    <dgm:pt modelId="{DECA035B-662C-45A1-A274-A00DB35A1FB6}">
      <dgm:prSet phldrT="[Text]" custT="1"/>
      <dgm:spPr/>
      <dgm:t>
        <a:bodyPr/>
        <a:lstStyle/>
        <a:p>
          <a:endParaRPr lang="en-US" sz="2800" u="none">
            <a:latin typeface="Times New Roman" panose="02020603050405020304" pitchFamily="18" charset="0"/>
            <a:cs typeface="Times New Roman" panose="02020603050405020304" pitchFamily="18" charset="0"/>
          </a:endParaRPr>
        </a:p>
        <a:p>
          <a:r>
            <a:rPr lang="en-US" sz="2800" u="none">
              <a:latin typeface="Times New Roman" panose="02020603050405020304" pitchFamily="18" charset="0"/>
              <a:cs typeface="Times New Roman" panose="02020603050405020304" pitchFamily="18" charset="0"/>
            </a:rPr>
            <a:t>Application Server</a:t>
          </a:r>
        </a:p>
      </dgm:t>
    </dgm:pt>
    <dgm:pt modelId="{D3226561-7863-40A1-925C-815E99C01AC4}" type="parTrans" cxnId="{47AF5293-4F16-4C6F-8BC1-D8B65C455659}">
      <dgm:prSet/>
      <dgm:spPr/>
      <dgm:t>
        <a:bodyPr/>
        <a:lstStyle/>
        <a:p>
          <a:endParaRPr lang="en-US"/>
        </a:p>
      </dgm:t>
    </dgm:pt>
    <dgm:pt modelId="{3A947123-00C5-478A-ABA4-9A7A738D1EFD}" type="sibTrans" cxnId="{47AF5293-4F16-4C6F-8BC1-D8B65C455659}">
      <dgm:prSet/>
      <dgm:spPr/>
      <dgm:t>
        <a:bodyPr/>
        <a:lstStyle/>
        <a:p>
          <a:endParaRPr lang="en-US"/>
        </a:p>
      </dgm:t>
    </dgm:pt>
    <dgm:pt modelId="{831FFC07-61CC-4373-9D64-FB01A3CDEC37}">
      <dgm:prSet phldrT="[Text]" custT="1"/>
      <dgm:spPr/>
      <dgm:t>
        <a:bodyPr/>
        <a:lstStyle/>
        <a:p>
          <a:r>
            <a:rPr lang="en-US" sz="2800" u="none">
              <a:latin typeface="Times New Roman" panose="02020603050405020304" pitchFamily="18" charset="0"/>
              <a:cs typeface="Times New Roman" panose="02020603050405020304" pitchFamily="18" charset="0"/>
            </a:rPr>
            <a:t>Application</a:t>
          </a:r>
        </a:p>
      </dgm:t>
    </dgm:pt>
    <dgm:pt modelId="{1A7A666D-37F7-415B-988C-5B15F3CA5932}" type="parTrans" cxnId="{8169B0E4-A057-4471-A81C-605367B4E547}">
      <dgm:prSet/>
      <dgm:spPr/>
      <dgm:t>
        <a:bodyPr/>
        <a:lstStyle/>
        <a:p>
          <a:endParaRPr lang="en-US"/>
        </a:p>
      </dgm:t>
    </dgm:pt>
    <dgm:pt modelId="{4435C8A0-5C01-443C-85D1-50441486E78D}" type="sibTrans" cxnId="{8169B0E4-A057-4471-A81C-605367B4E547}">
      <dgm:prSet/>
      <dgm:spPr/>
      <dgm:t>
        <a:bodyPr/>
        <a:lstStyle/>
        <a:p>
          <a:endParaRPr lang="en-US"/>
        </a:p>
      </dgm:t>
    </dgm:pt>
    <dgm:pt modelId="{984D2797-FBC2-4BF0-83DD-853613633C4B}">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u="none" kern="1200">
              <a:latin typeface="Times New Roman" panose="02020603050405020304" pitchFamily="18" charset="0"/>
              <a:cs typeface="Times New Roman" panose="02020603050405020304" pitchFamily="18" charset="0"/>
            </a:rPr>
            <a:t>ThingSpeak – an IoT platform with MATLAB analytics</a:t>
          </a:r>
        </a:p>
      </dgm:t>
    </dgm:pt>
    <dgm:pt modelId="{CDB2382F-02FC-4094-A7FF-ACFE354FAF4F}" type="parTrans" cxnId="{B0CF907C-02EE-4DE4-ACC2-EABE3F093622}">
      <dgm:prSet/>
      <dgm:spPr/>
      <dgm:t>
        <a:bodyPr/>
        <a:lstStyle/>
        <a:p>
          <a:endParaRPr lang="en-US"/>
        </a:p>
      </dgm:t>
    </dgm:pt>
    <dgm:pt modelId="{942E8409-48CB-43AE-806D-F3DA96D813EB}" type="sibTrans" cxnId="{B0CF907C-02EE-4DE4-ACC2-EABE3F093622}">
      <dgm:prSet/>
      <dgm:spPr/>
      <dgm:t>
        <a:bodyPr/>
        <a:lstStyle/>
        <a:p>
          <a:endParaRPr lang="en-US"/>
        </a:p>
      </dgm:t>
    </dgm:pt>
    <dgm:pt modelId="{B778DD4A-8B49-4AA7-87C6-73F5B69B4649}">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u="none" kern="1200">
              <a:latin typeface="Times New Roman" panose="02020603050405020304" pitchFamily="18" charset="0"/>
              <a:cs typeface="Times New Roman" panose="02020603050405020304" pitchFamily="18" charset="0"/>
            </a:rPr>
            <a:t>Python GUI that extracts data from ThingSpeak channels via the ThingSpeak API and displays </a:t>
          </a:r>
          <a:r>
            <a:rPr lang="en-US" sz="28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end</a:t>
          </a:r>
          <a:r>
            <a:rPr lang="en-US" sz="2800" u="none" kern="1200">
              <a:latin typeface="Times New Roman" panose="02020603050405020304" pitchFamily="18" charset="0"/>
              <a:cs typeface="Times New Roman" panose="02020603050405020304" pitchFamily="18" charset="0"/>
            </a:rPr>
            <a:t> node data</a:t>
          </a:r>
        </a:p>
      </dgm:t>
    </dgm:pt>
    <dgm:pt modelId="{EDDA9642-7368-45B1-BF20-9A59975884D4}" type="parTrans" cxnId="{D0C5A0EF-89E2-4FF1-ABC1-0EFC3FE9B389}">
      <dgm:prSet/>
      <dgm:spPr/>
      <dgm:t>
        <a:bodyPr/>
        <a:lstStyle/>
        <a:p>
          <a:endParaRPr lang="en-US"/>
        </a:p>
      </dgm:t>
    </dgm:pt>
    <dgm:pt modelId="{BBEF1E8C-82D9-49F9-AC73-F4EF3A06C538}" type="sibTrans" cxnId="{D0C5A0EF-89E2-4FF1-ABC1-0EFC3FE9B389}">
      <dgm:prSet/>
      <dgm:spPr/>
      <dgm:t>
        <a:bodyPr/>
        <a:lstStyle/>
        <a:p>
          <a:endParaRPr lang="en-US"/>
        </a:p>
      </dgm:t>
    </dgm:pt>
    <dgm:pt modelId="{F4F8BE0D-2B02-4522-A282-FC776FBEF23A}">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u="none" kern="1200">
              <a:latin typeface="Times New Roman" panose="02020603050405020304" pitchFamily="18" charset="0"/>
              <a:cs typeface="Times New Roman" panose="02020603050405020304" pitchFamily="18" charset="0"/>
            </a:rPr>
            <a:t>Data received from TTN is </a:t>
          </a:r>
          <a:r>
            <a:rPr lang="en-US" sz="28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monitored</a:t>
          </a:r>
          <a:r>
            <a:rPr lang="en-US" sz="2800" u="none" kern="1200">
              <a:latin typeface="Times New Roman" panose="02020603050405020304" pitchFamily="18" charset="0"/>
              <a:cs typeface="Times New Roman" panose="02020603050405020304" pitchFamily="18" charset="0"/>
            </a:rPr>
            <a:t> on ThingSpeak and triggers email and text message alerts when an emergency signal is sent</a:t>
          </a:r>
        </a:p>
      </dgm:t>
    </dgm:pt>
    <dgm:pt modelId="{771FA9D8-2A8F-405C-868C-6BC02805E184}" type="parTrans" cxnId="{2F36BB61-D107-48B6-9E1E-073A41CCFB6B}">
      <dgm:prSet/>
      <dgm:spPr/>
      <dgm:t>
        <a:bodyPr/>
        <a:lstStyle/>
        <a:p>
          <a:endParaRPr lang="en-US"/>
        </a:p>
      </dgm:t>
    </dgm:pt>
    <dgm:pt modelId="{BE0FA965-BC01-4295-941F-8B157F248A08}" type="sibTrans" cxnId="{2F36BB61-D107-48B6-9E1E-073A41CCFB6B}">
      <dgm:prSet/>
      <dgm:spPr/>
      <dgm:t>
        <a:bodyPr/>
        <a:lstStyle/>
        <a:p>
          <a:endParaRPr lang="en-US"/>
        </a:p>
      </dgm:t>
    </dgm:pt>
    <dgm:pt modelId="{AA4AB767-E954-408C-BDEB-642548D47C14}">
      <dgm:prSet phldrT="[Text]" custT="1"/>
      <dgm:spPr>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gm:spPr>
      <dgm:t>
        <a:bodyPr spcFirstLastPara="0" vert="horz" wrap="square" lIns="199136" tIns="17780" rIns="17780" bIns="17780" numCol="1" spcCol="1270" anchor="ctr" anchorCtr="0"/>
        <a:lstStyle/>
        <a:p>
          <a:r>
            <a:rPr lang="en-US" sz="2800" u="none" kern="1200">
              <a:latin typeface="Times New Roman" panose="02020603050405020304" pitchFamily="18" charset="0"/>
              <a:cs typeface="Times New Roman" panose="02020603050405020304" pitchFamily="18" charset="0"/>
            </a:rPr>
            <a:t>Visualizes end node data in intuitive manner and plots end node GPS data on geolocation map</a:t>
          </a:r>
        </a:p>
      </dgm:t>
    </dgm:pt>
    <dgm:pt modelId="{2262800C-6157-448C-8E33-A5CA704E8FB2}" type="parTrans" cxnId="{9819E4E0-2FC6-4ACA-A2BF-C3BAF80C5B45}">
      <dgm:prSet/>
      <dgm:spPr/>
      <dgm:t>
        <a:bodyPr/>
        <a:lstStyle/>
        <a:p>
          <a:endParaRPr lang="en-US"/>
        </a:p>
      </dgm:t>
    </dgm:pt>
    <dgm:pt modelId="{2DFF190F-D9B2-426D-A270-5D5875AC5921}" type="sibTrans" cxnId="{9819E4E0-2FC6-4ACA-A2BF-C3BAF80C5B45}">
      <dgm:prSet/>
      <dgm:spPr/>
      <dgm:t>
        <a:bodyPr/>
        <a:lstStyle/>
        <a:p>
          <a:endParaRPr lang="en-US"/>
        </a:p>
      </dgm:t>
    </dgm:pt>
    <dgm:pt modelId="{904D1478-AEEB-484C-B4B8-B86ADB9D2E64}" type="pres">
      <dgm:prSet presAssocID="{CF916585-C998-4A2C-95C0-69EF3826E8E5}" presName="linearFlow" presStyleCnt="0">
        <dgm:presLayoutVars>
          <dgm:dir/>
          <dgm:animLvl val="lvl"/>
          <dgm:resizeHandles val="exact"/>
        </dgm:presLayoutVars>
      </dgm:prSet>
      <dgm:spPr/>
    </dgm:pt>
    <dgm:pt modelId="{2A255A9A-AE28-4C26-A8AA-8BEAD037C103}" type="pres">
      <dgm:prSet presAssocID="{113DC67B-56CB-430E-BFFA-D8AD52C3EE79}" presName="composite" presStyleCnt="0"/>
      <dgm:spPr/>
    </dgm:pt>
    <dgm:pt modelId="{1382706C-A2B8-41C4-8E22-E5391E879F22}" type="pres">
      <dgm:prSet presAssocID="{113DC67B-56CB-430E-BFFA-D8AD52C3EE79}" presName="parentText" presStyleLbl="alignNode1" presStyleIdx="0" presStyleCnt="5" custLinFactNeighborX="-11749" custLinFactNeighborY="1180">
        <dgm:presLayoutVars>
          <dgm:chMax val="1"/>
          <dgm:bulletEnabled val="1"/>
        </dgm:presLayoutVars>
      </dgm:prSet>
      <dgm:spPr/>
    </dgm:pt>
    <dgm:pt modelId="{BE8F2FC5-23C0-4347-8DC0-B6FFAEFD3145}" type="pres">
      <dgm:prSet presAssocID="{113DC67B-56CB-430E-BFFA-D8AD52C3EE79}" presName="descendantText" presStyleLbl="alignAcc1" presStyleIdx="0" presStyleCnt="5">
        <dgm:presLayoutVars>
          <dgm:bulletEnabled val="1"/>
        </dgm:presLayoutVars>
      </dgm:prSet>
      <dgm:spPr/>
    </dgm:pt>
    <dgm:pt modelId="{019E2D99-DC09-469D-AB91-6994B0D099E9}" type="pres">
      <dgm:prSet presAssocID="{DE7A8CC5-ADD7-4BB3-9F27-77009EF6436A}" presName="sp" presStyleCnt="0"/>
      <dgm:spPr/>
    </dgm:pt>
    <dgm:pt modelId="{44EC614A-B56E-4CFD-BC6A-09F9F993248B}" type="pres">
      <dgm:prSet presAssocID="{F8C57926-5078-40CE-9198-6D79E07C1D2A}" presName="composite" presStyleCnt="0"/>
      <dgm:spPr/>
    </dgm:pt>
    <dgm:pt modelId="{46288A19-A04E-49E2-A635-0796CB0A72A0}" type="pres">
      <dgm:prSet presAssocID="{F8C57926-5078-40CE-9198-6D79E07C1D2A}" presName="parentText" presStyleLbl="alignNode1" presStyleIdx="1" presStyleCnt="5">
        <dgm:presLayoutVars>
          <dgm:chMax val="1"/>
          <dgm:bulletEnabled val="1"/>
        </dgm:presLayoutVars>
      </dgm:prSet>
      <dgm:spPr/>
    </dgm:pt>
    <dgm:pt modelId="{68E7D3ED-AD72-4B30-93D9-ED2BDFF182C0}" type="pres">
      <dgm:prSet presAssocID="{F8C57926-5078-40CE-9198-6D79E07C1D2A}" presName="descendantText" presStyleLbl="alignAcc1" presStyleIdx="1" presStyleCnt="5">
        <dgm:presLayoutVars>
          <dgm:bulletEnabled val="1"/>
        </dgm:presLayoutVars>
      </dgm:prSet>
      <dgm:spPr>
        <a:xfrm rot="5400000">
          <a:off x="6003874" y="-1903825"/>
          <a:ext cx="1605919" cy="10154764"/>
        </a:xfrm>
        <a:prstGeom prst="round2SameRect">
          <a:avLst/>
        </a:prstGeom>
      </dgm:spPr>
    </dgm:pt>
    <dgm:pt modelId="{7E0EE6EC-089A-48D7-95FB-824C7B55433A}" type="pres">
      <dgm:prSet presAssocID="{C99385FF-8526-4BF2-9752-8DF8FDFF1DAC}" presName="sp" presStyleCnt="0"/>
      <dgm:spPr/>
    </dgm:pt>
    <dgm:pt modelId="{7650E6D6-4B73-4966-B638-3D0D51333D68}" type="pres">
      <dgm:prSet presAssocID="{4866ABAC-7F8F-4871-976A-CCD9574EB544}" presName="composite" presStyleCnt="0"/>
      <dgm:spPr/>
    </dgm:pt>
    <dgm:pt modelId="{E90B50E1-372A-4C8F-9BBC-84382E4079EA}" type="pres">
      <dgm:prSet presAssocID="{4866ABAC-7F8F-4871-976A-CCD9574EB544}" presName="parentText" presStyleLbl="alignNode1" presStyleIdx="2" presStyleCnt="5">
        <dgm:presLayoutVars>
          <dgm:chMax val="1"/>
          <dgm:bulletEnabled val="1"/>
        </dgm:presLayoutVars>
      </dgm:prSet>
      <dgm:spPr/>
    </dgm:pt>
    <dgm:pt modelId="{2D6AAAB3-39EB-48E8-AA2C-75D9E2B8215E}" type="pres">
      <dgm:prSet presAssocID="{4866ABAC-7F8F-4871-976A-CCD9574EB544}" presName="descendantText" presStyleLbl="alignAcc1" presStyleIdx="2" presStyleCnt="5">
        <dgm:presLayoutVars>
          <dgm:bulletEnabled val="1"/>
        </dgm:presLayoutVars>
      </dgm:prSet>
      <dgm:spPr>
        <a:xfrm rot="5400000">
          <a:off x="6003874" y="455895"/>
          <a:ext cx="1605919" cy="10154764"/>
        </a:xfrm>
        <a:prstGeom prst="round2SameRect">
          <a:avLst/>
        </a:prstGeom>
      </dgm:spPr>
    </dgm:pt>
    <dgm:pt modelId="{456C5C8D-141A-4D5E-B851-AD9389BA162C}" type="pres">
      <dgm:prSet presAssocID="{C2E8433A-CBA6-4A30-9D80-CC9C8724F1BF}" presName="sp" presStyleCnt="0"/>
      <dgm:spPr/>
    </dgm:pt>
    <dgm:pt modelId="{5DA6B15C-227D-4F2D-BAFB-F93FB54EC8DF}" type="pres">
      <dgm:prSet presAssocID="{DECA035B-662C-45A1-A274-A00DB35A1FB6}" presName="composite" presStyleCnt="0"/>
      <dgm:spPr/>
    </dgm:pt>
    <dgm:pt modelId="{DF96C5CB-FB1F-4408-947D-0DF11E4C6E70}" type="pres">
      <dgm:prSet presAssocID="{DECA035B-662C-45A1-A274-A00DB35A1FB6}" presName="parentText" presStyleLbl="alignNode1" presStyleIdx="3" presStyleCnt="5">
        <dgm:presLayoutVars>
          <dgm:chMax val="1"/>
          <dgm:bulletEnabled val="1"/>
        </dgm:presLayoutVars>
      </dgm:prSet>
      <dgm:spPr/>
    </dgm:pt>
    <dgm:pt modelId="{1C4AE705-578C-443F-86C7-9B9EEC52D78B}" type="pres">
      <dgm:prSet presAssocID="{DECA035B-662C-45A1-A274-A00DB35A1FB6}" presName="descendantText" presStyleLbl="alignAcc1" presStyleIdx="3" presStyleCnt="5">
        <dgm:presLayoutVars>
          <dgm:bulletEnabled val="1"/>
        </dgm:presLayoutVars>
      </dgm:prSet>
      <dgm:spPr>
        <a:xfrm rot="5400000">
          <a:off x="6003874" y="2815616"/>
          <a:ext cx="1605919" cy="10154764"/>
        </a:xfrm>
        <a:prstGeom prst="round2SameRect">
          <a:avLst/>
        </a:prstGeom>
      </dgm:spPr>
    </dgm:pt>
    <dgm:pt modelId="{FFD54DEB-3EC0-4153-9941-FB01233248B5}" type="pres">
      <dgm:prSet presAssocID="{3A947123-00C5-478A-ABA4-9A7A738D1EFD}" presName="sp" presStyleCnt="0"/>
      <dgm:spPr/>
    </dgm:pt>
    <dgm:pt modelId="{D68150A3-398F-4593-9CA7-8E07C1DC7A9C}" type="pres">
      <dgm:prSet presAssocID="{831FFC07-61CC-4373-9D64-FB01A3CDEC37}" presName="composite" presStyleCnt="0"/>
      <dgm:spPr/>
    </dgm:pt>
    <dgm:pt modelId="{3ADA57C9-370F-4F60-B373-7622676BF5F4}" type="pres">
      <dgm:prSet presAssocID="{831FFC07-61CC-4373-9D64-FB01A3CDEC37}" presName="parentText" presStyleLbl="alignNode1" presStyleIdx="4" presStyleCnt="5">
        <dgm:presLayoutVars>
          <dgm:chMax val="1"/>
          <dgm:bulletEnabled val="1"/>
        </dgm:presLayoutVars>
      </dgm:prSet>
      <dgm:spPr/>
    </dgm:pt>
    <dgm:pt modelId="{3EA72861-526A-45F7-9A84-630FFAE68199}" type="pres">
      <dgm:prSet presAssocID="{831FFC07-61CC-4373-9D64-FB01A3CDEC37}" presName="descendantText" presStyleLbl="alignAcc1" presStyleIdx="4" presStyleCnt="5">
        <dgm:presLayoutVars>
          <dgm:bulletEnabled val="1"/>
        </dgm:presLayoutVars>
      </dgm:prSet>
      <dgm:spPr>
        <a:xfrm rot="5400000">
          <a:off x="6003874" y="5175336"/>
          <a:ext cx="1605919" cy="10154764"/>
        </a:xfrm>
        <a:prstGeom prst="round2SameRect">
          <a:avLst/>
        </a:prstGeom>
      </dgm:spPr>
    </dgm:pt>
  </dgm:ptLst>
  <dgm:cxnLst>
    <dgm:cxn modelId="{EE4C7A09-BE16-4683-87FC-CE34934C2537}" type="presOf" srcId="{B778DD4A-8B49-4AA7-87C6-73F5B69B4649}" destId="{3EA72861-526A-45F7-9A84-630FFAE68199}" srcOrd="0" destOrd="0" presId="urn:microsoft.com/office/officeart/2005/8/layout/chevron2"/>
    <dgm:cxn modelId="{7204420A-286B-4C53-9A42-011796DE9EA8}" type="presOf" srcId="{4866ABAC-7F8F-4871-976A-CCD9574EB544}" destId="{E90B50E1-372A-4C8F-9BBC-84382E4079EA}" srcOrd="0" destOrd="0" presId="urn:microsoft.com/office/officeart/2005/8/layout/chevron2"/>
    <dgm:cxn modelId="{03EF1017-AE6C-4115-B67C-FB95CFE2B05B}" type="presOf" srcId="{AA4AB767-E954-408C-BDEB-642548D47C14}" destId="{3EA72861-526A-45F7-9A84-630FFAE68199}" srcOrd="0" destOrd="1" presId="urn:microsoft.com/office/officeart/2005/8/layout/chevron2"/>
    <dgm:cxn modelId="{B963F418-0391-4982-AF0C-593848AE3CC6}" srcId="{F8C57926-5078-40CE-9198-6D79E07C1D2A}" destId="{1E591623-41DF-47ED-8E94-FB7F0EAD8D65}" srcOrd="0" destOrd="0" parTransId="{6359F805-1388-49A2-A3DC-D89390058234}" sibTransId="{3E13749A-FFAE-4B04-9CBF-3DD6E375F731}"/>
    <dgm:cxn modelId="{BCCD5927-EDC1-4F9F-8DF0-25B438A3962D}" type="presOf" srcId="{113DC67B-56CB-430E-BFFA-D8AD52C3EE79}" destId="{1382706C-A2B8-41C4-8E22-E5391E879F22}" srcOrd="0" destOrd="0" presId="urn:microsoft.com/office/officeart/2005/8/layout/chevron2"/>
    <dgm:cxn modelId="{15F2CD34-7827-4B51-B5E4-887239FBE6A3}" type="presOf" srcId="{F8C57926-5078-40CE-9198-6D79E07C1D2A}" destId="{46288A19-A04E-49E2-A635-0796CB0A72A0}" srcOrd="0" destOrd="0" presId="urn:microsoft.com/office/officeart/2005/8/layout/chevron2"/>
    <dgm:cxn modelId="{7E26B03A-3865-4928-B097-EB39B98462A7}" type="presOf" srcId="{669EA434-C05D-437A-8FC9-53001A85BDC8}" destId="{68E7D3ED-AD72-4B30-93D9-ED2BDFF182C0}" srcOrd="0" destOrd="1" presId="urn:microsoft.com/office/officeart/2005/8/layout/chevron2"/>
    <dgm:cxn modelId="{2F36BB61-D107-48B6-9E1E-073A41CCFB6B}" srcId="{DECA035B-662C-45A1-A274-A00DB35A1FB6}" destId="{F4F8BE0D-2B02-4522-A282-FC776FBEF23A}" srcOrd="1" destOrd="0" parTransId="{771FA9D8-2A8F-405C-868C-6BC02805E184}" sibTransId="{BE0FA965-BC01-4295-941F-8B157F248A08}"/>
    <dgm:cxn modelId="{BC0CC368-6D7B-4B4C-BDFC-8D5EF253ADC6}" type="presOf" srcId="{831FFC07-61CC-4373-9D64-FB01A3CDEC37}" destId="{3ADA57C9-370F-4F60-B373-7622676BF5F4}" srcOrd="0" destOrd="0" presId="urn:microsoft.com/office/officeart/2005/8/layout/chevron2"/>
    <dgm:cxn modelId="{5C22856F-8169-48E1-86FB-0AA5DB2E55A4}" srcId="{CF916585-C998-4A2C-95C0-69EF3826E8E5}" destId="{113DC67B-56CB-430E-BFFA-D8AD52C3EE79}" srcOrd="0" destOrd="0" parTransId="{AA532F91-148F-49CF-A464-08F30E1A35CA}" sibTransId="{DE7A8CC5-ADD7-4BB3-9F27-77009EF6436A}"/>
    <dgm:cxn modelId="{B0CF907C-02EE-4DE4-ACC2-EABE3F093622}" srcId="{DECA035B-662C-45A1-A274-A00DB35A1FB6}" destId="{984D2797-FBC2-4BF0-83DD-853613633C4B}" srcOrd="0" destOrd="0" parTransId="{CDB2382F-02FC-4094-A7FF-ACFE354FAF4F}" sibTransId="{942E8409-48CB-43AE-806D-F3DA96D813EB}"/>
    <dgm:cxn modelId="{4B2FC07D-C8FA-43ED-ABE8-D23741408042}" srcId="{F8C57926-5078-40CE-9198-6D79E07C1D2A}" destId="{669EA434-C05D-437A-8FC9-53001A85BDC8}" srcOrd="1" destOrd="0" parTransId="{675D7BDE-DE0D-45F4-983B-9AB11840CB64}" sibTransId="{3AE5D2A3-3570-4CA7-A137-9E5B377A076B}"/>
    <dgm:cxn modelId="{639C5D82-3A13-4ED0-ADF5-7910CFDFD9B9}" type="presOf" srcId="{DFE32F89-D2BB-4D69-A392-3448E8EC1EA8}" destId="{2D6AAAB3-39EB-48E8-AA2C-75D9E2B8215E}" srcOrd="0" destOrd="0" presId="urn:microsoft.com/office/officeart/2005/8/layout/chevron2"/>
    <dgm:cxn modelId="{47AF5293-4F16-4C6F-8BC1-D8B65C455659}" srcId="{CF916585-C998-4A2C-95C0-69EF3826E8E5}" destId="{DECA035B-662C-45A1-A274-A00DB35A1FB6}" srcOrd="3" destOrd="0" parTransId="{D3226561-7863-40A1-925C-815E99C01AC4}" sibTransId="{3A947123-00C5-478A-ABA4-9A7A738D1EFD}"/>
    <dgm:cxn modelId="{3C392A98-EBBC-4D84-9FBD-09819499D2FE}" srcId="{CF916585-C998-4A2C-95C0-69EF3826E8E5}" destId="{4866ABAC-7F8F-4871-976A-CCD9574EB544}" srcOrd="2" destOrd="0" parTransId="{313FE085-7245-4AF3-9C5E-C5F879CD283F}" sibTransId="{C2E8433A-CBA6-4A30-9D80-CC9C8724F1BF}"/>
    <dgm:cxn modelId="{A3B19D98-9FDE-4056-B3C9-9E8426C45728}" srcId="{4866ABAC-7F8F-4871-976A-CCD9574EB544}" destId="{EE8B9424-EFE3-436A-B1C5-62946BE1FBCD}" srcOrd="1" destOrd="0" parTransId="{053B02B6-8582-4A9D-8454-7FFD1D3F3449}" sibTransId="{A12BCCFA-1456-4D01-853A-D21B12BCD3CE}"/>
    <dgm:cxn modelId="{9FECE499-DDC2-4913-B48E-3D9A7AED1A11}" type="presOf" srcId="{DECA035B-662C-45A1-A274-A00DB35A1FB6}" destId="{DF96C5CB-FB1F-4408-947D-0DF11E4C6E70}" srcOrd="0" destOrd="0" presId="urn:microsoft.com/office/officeart/2005/8/layout/chevron2"/>
    <dgm:cxn modelId="{3C1ECBBE-4E03-4B26-A160-CD43C65F660F}" type="presOf" srcId="{1E591623-41DF-47ED-8E94-FB7F0EAD8D65}" destId="{68E7D3ED-AD72-4B30-93D9-ED2BDFF182C0}" srcOrd="0" destOrd="0" presId="urn:microsoft.com/office/officeart/2005/8/layout/chevron2"/>
    <dgm:cxn modelId="{637293C2-CEC7-48FF-8862-24A75E0B0D17}" type="presOf" srcId="{984D2797-FBC2-4BF0-83DD-853613633C4B}" destId="{1C4AE705-578C-443F-86C7-9B9EEC52D78B}" srcOrd="0" destOrd="0" presId="urn:microsoft.com/office/officeart/2005/8/layout/chevron2"/>
    <dgm:cxn modelId="{1A2C55C8-CCB3-45B1-BF6B-1BC74D825806}" type="presOf" srcId="{F4F8BE0D-2B02-4522-A282-FC776FBEF23A}" destId="{1C4AE705-578C-443F-86C7-9B9EEC52D78B}" srcOrd="0" destOrd="1" presId="urn:microsoft.com/office/officeart/2005/8/layout/chevron2"/>
    <dgm:cxn modelId="{452F15CE-D67B-412F-9624-085AC6EE4384}" srcId="{113DC67B-56CB-430E-BFFA-D8AD52C3EE79}" destId="{5B71A958-AEC1-45EF-B6B2-F242948676D1}" srcOrd="1" destOrd="0" parTransId="{2BF8414F-816C-4291-80CB-54088AE9A58E}" sibTransId="{A9989BD2-50C6-47C1-87D1-D0A3916F828F}"/>
    <dgm:cxn modelId="{3823E5D2-7A20-404A-9464-5805245646F9}" type="presOf" srcId="{EC4F005E-E343-4C48-961E-567B65021030}" destId="{BE8F2FC5-23C0-4347-8DC0-B6FFAEFD3145}" srcOrd="0" destOrd="0" presId="urn:microsoft.com/office/officeart/2005/8/layout/chevron2"/>
    <dgm:cxn modelId="{E75E2FD9-E973-4A04-99FA-8A00BA90BCBE}" type="presOf" srcId="{5B71A958-AEC1-45EF-B6B2-F242948676D1}" destId="{BE8F2FC5-23C0-4347-8DC0-B6FFAEFD3145}" srcOrd="0" destOrd="1" presId="urn:microsoft.com/office/officeart/2005/8/layout/chevron2"/>
    <dgm:cxn modelId="{D11442E0-0396-4BE9-A596-29B92F36A41B}" srcId="{CF916585-C998-4A2C-95C0-69EF3826E8E5}" destId="{F8C57926-5078-40CE-9198-6D79E07C1D2A}" srcOrd="1" destOrd="0" parTransId="{9F2388F6-3342-4006-9E44-D71CD77B31C2}" sibTransId="{C99385FF-8526-4BF2-9752-8DF8FDFF1DAC}"/>
    <dgm:cxn modelId="{9819E4E0-2FC6-4ACA-A2BF-C3BAF80C5B45}" srcId="{831FFC07-61CC-4373-9D64-FB01A3CDEC37}" destId="{AA4AB767-E954-408C-BDEB-642548D47C14}" srcOrd="1" destOrd="0" parTransId="{2262800C-6157-448C-8E33-A5CA704E8FB2}" sibTransId="{2DFF190F-D9B2-426D-A270-5D5875AC5921}"/>
    <dgm:cxn modelId="{8169B0E4-A057-4471-A81C-605367B4E547}" srcId="{CF916585-C998-4A2C-95C0-69EF3826E8E5}" destId="{831FFC07-61CC-4373-9D64-FB01A3CDEC37}" srcOrd="4" destOrd="0" parTransId="{1A7A666D-37F7-415B-988C-5B15F3CA5932}" sibTransId="{4435C8A0-5C01-443C-85D1-50441486E78D}"/>
    <dgm:cxn modelId="{96E707E6-9234-4BF5-B59C-A5A2F2F9D0A7}" type="presOf" srcId="{CF916585-C998-4A2C-95C0-69EF3826E8E5}" destId="{904D1478-AEEB-484C-B4B8-B86ADB9D2E64}" srcOrd="0" destOrd="0" presId="urn:microsoft.com/office/officeart/2005/8/layout/chevron2"/>
    <dgm:cxn modelId="{901E64EC-8764-4B13-85F7-158F286EF356}" srcId="{113DC67B-56CB-430E-BFFA-D8AD52C3EE79}" destId="{EC4F005E-E343-4C48-961E-567B65021030}" srcOrd="0" destOrd="0" parTransId="{2509C5A0-B168-4C05-B302-F3C9D5D3F1AC}" sibTransId="{73747933-6A06-4BEC-82B6-D4E30706343F}"/>
    <dgm:cxn modelId="{63288CED-4949-401D-8190-F00ADAC9D8B3}" type="presOf" srcId="{EE8B9424-EFE3-436A-B1C5-62946BE1FBCD}" destId="{2D6AAAB3-39EB-48E8-AA2C-75D9E2B8215E}" srcOrd="0" destOrd="1" presId="urn:microsoft.com/office/officeart/2005/8/layout/chevron2"/>
    <dgm:cxn modelId="{D0C5A0EF-89E2-4FF1-ABC1-0EFC3FE9B389}" srcId="{831FFC07-61CC-4373-9D64-FB01A3CDEC37}" destId="{B778DD4A-8B49-4AA7-87C6-73F5B69B4649}" srcOrd="0" destOrd="0" parTransId="{EDDA9642-7368-45B1-BF20-9A59975884D4}" sibTransId="{BBEF1E8C-82D9-49F9-AC73-F4EF3A06C538}"/>
    <dgm:cxn modelId="{3CFBE8F0-F81D-45BD-9081-92A737C72A4F}" srcId="{4866ABAC-7F8F-4871-976A-CCD9574EB544}" destId="{DFE32F89-D2BB-4D69-A392-3448E8EC1EA8}" srcOrd="0" destOrd="0" parTransId="{D9CA0700-BCC7-44B3-8775-88B9F5A37B2F}" sibTransId="{D058ED42-1605-4AE9-B46B-E8C71682F4DB}"/>
    <dgm:cxn modelId="{7698342B-95CF-457C-891E-75B2F45D7B15}" type="presParOf" srcId="{904D1478-AEEB-484C-B4B8-B86ADB9D2E64}" destId="{2A255A9A-AE28-4C26-A8AA-8BEAD037C103}" srcOrd="0" destOrd="0" presId="urn:microsoft.com/office/officeart/2005/8/layout/chevron2"/>
    <dgm:cxn modelId="{FD1D719E-CD34-45C0-9243-94C21FA631BC}" type="presParOf" srcId="{2A255A9A-AE28-4C26-A8AA-8BEAD037C103}" destId="{1382706C-A2B8-41C4-8E22-E5391E879F22}" srcOrd="0" destOrd="0" presId="urn:microsoft.com/office/officeart/2005/8/layout/chevron2"/>
    <dgm:cxn modelId="{CAF65DA3-DBE0-4896-9EC0-AE872998FD70}" type="presParOf" srcId="{2A255A9A-AE28-4C26-A8AA-8BEAD037C103}" destId="{BE8F2FC5-23C0-4347-8DC0-B6FFAEFD3145}" srcOrd="1" destOrd="0" presId="urn:microsoft.com/office/officeart/2005/8/layout/chevron2"/>
    <dgm:cxn modelId="{186E7FDC-DB86-49B6-BBE8-045E1F766351}" type="presParOf" srcId="{904D1478-AEEB-484C-B4B8-B86ADB9D2E64}" destId="{019E2D99-DC09-469D-AB91-6994B0D099E9}" srcOrd="1" destOrd="0" presId="urn:microsoft.com/office/officeart/2005/8/layout/chevron2"/>
    <dgm:cxn modelId="{014D9935-3876-44B2-8213-51CD0123A525}" type="presParOf" srcId="{904D1478-AEEB-484C-B4B8-B86ADB9D2E64}" destId="{44EC614A-B56E-4CFD-BC6A-09F9F993248B}" srcOrd="2" destOrd="0" presId="urn:microsoft.com/office/officeart/2005/8/layout/chevron2"/>
    <dgm:cxn modelId="{B5DA9D2C-114E-4FB5-91F5-A72D21BB4379}" type="presParOf" srcId="{44EC614A-B56E-4CFD-BC6A-09F9F993248B}" destId="{46288A19-A04E-49E2-A635-0796CB0A72A0}" srcOrd="0" destOrd="0" presId="urn:microsoft.com/office/officeart/2005/8/layout/chevron2"/>
    <dgm:cxn modelId="{99C678DA-4822-4E21-855D-56D8CACAE502}" type="presParOf" srcId="{44EC614A-B56E-4CFD-BC6A-09F9F993248B}" destId="{68E7D3ED-AD72-4B30-93D9-ED2BDFF182C0}" srcOrd="1" destOrd="0" presId="urn:microsoft.com/office/officeart/2005/8/layout/chevron2"/>
    <dgm:cxn modelId="{BF027DEB-5780-4FCC-80DA-CA27567FF7F7}" type="presParOf" srcId="{904D1478-AEEB-484C-B4B8-B86ADB9D2E64}" destId="{7E0EE6EC-089A-48D7-95FB-824C7B55433A}" srcOrd="3" destOrd="0" presId="urn:microsoft.com/office/officeart/2005/8/layout/chevron2"/>
    <dgm:cxn modelId="{21838058-A272-48C1-A434-E0DF322F07F9}" type="presParOf" srcId="{904D1478-AEEB-484C-B4B8-B86ADB9D2E64}" destId="{7650E6D6-4B73-4966-B638-3D0D51333D68}" srcOrd="4" destOrd="0" presId="urn:microsoft.com/office/officeart/2005/8/layout/chevron2"/>
    <dgm:cxn modelId="{E5CE5AB5-9F47-4A47-A76A-2553F5D72BE8}" type="presParOf" srcId="{7650E6D6-4B73-4966-B638-3D0D51333D68}" destId="{E90B50E1-372A-4C8F-9BBC-84382E4079EA}" srcOrd="0" destOrd="0" presId="urn:microsoft.com/office/officeart/2005/8/layout/chevron2"/>
    <dgm:cxn modelId="{B0C06853-FDD7-4B82-A596-6B76D4A03E2C}" type="presParOf" srcId="{7650E6D6-4B73-4966-B638-3D0D51333D68}" destId="{2D6AAAB3-39EB-48E8-AA2C-75D9E2B8215E}" srcOrd="1" destOrd="0" presId="urn:microsoft.com/office/officeart/2005/8/layout/chevron2"/>
    <dgm:cxn modelId="{1F361BB8-FE14-4CE2-A065-C842A134F13C}" type="presParOf" srcId="{904D1478-AEEB-484C-B4B8-B86ADB9D2E64}" destId="{456C5C8D-141A-4D5E-B851-AD9389BA162C}" srcOrd="5" destOrd="0" presId="urn:microsoft.com/office/officeart/2005/8/layout/chevron2"/>
    <dgm:cxn modelId="{55E87471-B811-4FFE-9F87-9879F9C0577A}" type="presParOf" srcId="{904D1478-AEEB-484C-B4B8-B86ADB9D2E64}" destId="{5DA6B15C-227D-4F2D-BAFB-F93FB54EC8DF}" srcOrd="6" destOrd="0" presId="urn:microsoft.com/office/officeart/2005/8/layout/chevron2"/>
    <dgm:cxn modelId="{A75612F2-EE2F-4088-8FF8-50E5254AFAD8}" type="presParOf" srcId="{5DA6B15C-227D-4F2D-BAFB-F93FB54EC8DF}" destId="{DF96C5CB-FB1F-4408-947D-0DF11E4C6E70}" srcOrd="0" destOrd="0" presId="urn:microsoft.com/office/officeart/2005/8/layout/chevron2"/>
    <dgm:cxn modelId="{AE4B2D75-2BAF-45C9-B7D2-0D1378BACB26}" type="presParOf" srcId="{5DA6B15C-227D-4F2D-BAFB-F93FB54EC8DF}" destId="{1C4AE705-578C-443F-86C7-9B9EEC52D78B}" srcOrd="1" destOrd="0" presId="urn:microsoft.com/office/officeart/2005/8/layout/chevron2"/>
    <dgm:cxn modelId="{5A36D019-4F5F-4E9B-A52C-F1EAFCB0BCAC}" type="presParOf" srcId="{904D1478-AEEB-484C-B4B8-B86ADB9D2E64}" destId="{FFD54DEB-3EC0-4153-9941-FB01233248B5}" srcOrd="7" destOrd="0" presId="urn:microsoft.com/office/officeart/2005/8/layout/chevron2"/>
    <dgm:cxn modelId="{2C366718-2DD3-4041-8FC4-67D43AED6BD7}" type="presParOf" srcId="{904D1478-AEEB-484C-B4B8-B86ADB9D2E64}" destId="{D68150A3-398F-4593-9CA7-8E07C1DC7A9C}" srcOrd="8" destOrd="0" presId="urn:microsoft.com/office/officeart/2005/8/layout/chevron2"/>
    <dgm:cxn modelId="{2B2809EC-7C48-448E-8644-FEE9DD2B70B6}" type="presParOf" srcId="{D68150A3-398F-4593-9CA7-8E07C1DC7A9C}" destId="{3ADA57C9-370F-4F60-B373-7622676BF5F4}" srcOrd="0" destOrd="0" presId="urn:microsoft.com/office/officeart/2005/8/layout/chevron2"/>
    <dgm:cxn modelId="{0EFD03EF-4C55-4A47-BB9D-CA10A69F0795}" type="presParOf" srcId="{D68150A3-398F-4593-9CA7-8E07C1DC7A9C}" destId="{3EA72861-526A-45F7-9A84-630FFAE68199}" srcOrd="1" destOrd="0" presId="urn:microsoft.com/office/officeart/2005/8/layout/chevron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2706C-A2B8-41C4-8E22-E5391E879F22}">
      <dsp:nvSpPr>
        <dsp:cNvPr id="0" name=""/>
        <dsp:cNvSpPr/>
      </dsp:nvSpPr>
      <dsp:spPr>
        <a:xfrm rot="5400000">
          <a:off x="-370596" y="410626"/>
          <a:ext cx="2470645" cy="1729452"/>
        </a:xfrm>
        <a:prstGeom prst="chevron">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Times New Roman" panose="02020603050405020304" pitchFamily="18" charset="0"/>
            <a:cs typeface="Times New Roman" panose="02020603050405020304" pitchFamily="18" charset="0"/>
          </a:endParaRPr>
        </a:p>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End</a:t>
          </a:r>
        </a:p>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Nodes</a:t>
          </a:r>
        </a:p>
      </dsp:txBody>
      <dsp:txXfrm rot="-5400000">
        <a:off x="1" y="904755"/>
        <a:ext cx="1729452" cy="741193"/>
      </dsp:txXfrm>
    </dsp:sp>
    <dsp:sp modelId="{BE8F2FC5-23C0-4347-8DC0-B6FFAEFD3145}">
      <dsp:nvSpPr>
        <dsp:cNvPr id="0" name=""/>
        <dsp:cNvSpPr/>
      </dsp:nvSpPr>
      <dsp:spPr>
        <a:xfrm rot="5400000">
          <a:off x="6003452" y="-4263124"/>
          <a:ext cx="1606764" cy="10154764"/>
        </a:xfrm>
        <a:prstGeom prst="round2SameRect">
          <a:avLst/>
        </a:prstGeom>
        <a:solidFill>
          <a:schemeClr val="lt1">
            <a:alpha val="90000"/>
            <a:hueOff val="0"/>
            <a:satOff val="0"/>
            <a:lumOff val="0"/>
            <a:alphaOff val="0"/>
          </a:schemeClr>
        </a:solidFill>
        <a:ln w="28575" cap="flat" cmpd="sng" algn="ctr">
          <a:solidFill>
            <a:schemeClr val="accent6">
              <a:lumMod val="7500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err="1">
              <a:latin typeface="Times New Roman" panose="02020603050405020304" pitchFamily="18" charset="0"/>
              <a:cs typeface="Times New Roman" panose="02020603050405020304" pitchFamily="18" charset="0"/>
            </a:rPr>
            <a:t>Heltec</a:t>
          </a:r>
          <a:r>
            <a:rPr lang="en-US" sz="2800" kern="1200">
              <a:latin typeface="Times New Roman" panose="02020603050405020304" pitchFamily="18" charset="0"/>
              <a:cs typeface="Times New Roman" panose="02020603050405020304" pitchFamily="18" charset="0"/>
            </a:rPr>
            <a:t> AB02S based waterproof embedded devices</a:t>
          </a:r>
        </a:p>
        <a:p>
          <a:pPr marL="285750" lvl="1" indent="-285750" algn="l" defTabSz="1244600">
            <a:lnSpc>
              <a:spcPct val="90000"/>
            </a:lnSpc>
            <a:spcBef>
              <a:spcPct val="0"/>
            </a:spcBef>
            <a:spcAft>
              <a:spcPct val="15000"/>
            </a:spcAft>
            <a:buChar char="•"/>
          </a:pPr>
          <a:r>
            <a:rPr lang="en-US" sz="2800" kern="1200">
              <a:latin typeface="Times New Roman" panose="02020603050405020304" pitchFamily="18" charset="0"/>
              <a:cs typeface="Times New Roman" panose="02020603050405020304" pitchFamily="18" charset="0"/>
            </a:rPr>
            <a:t>Collect end node data, format into individual bytes, and send data to the gateway every specified period, and go into low power mode afterwards</a:t>
          </a:r>
        </a:p>
      </dsp:txBody>
      <dsp:txXfrm rot="-5400000">
        <a:off x="1729452" y="89312"/>
        <a:ext cx="10076328" cy="1449892"/>
      </dsp:txXfrm>
    </dsp:sp>
    <dsp:sp modelId="{46288A19-A04E-49E2-A635-0796CB0A72A0}">
      <dsp:nvSpPr>
        <dsp:cNvPr id="0" name=""/>
        <dsp:cNvSpPr/>
      </dsp:nvSpPr>
      <dsp:spPr>
        <a:xfrm rot="5400000">
          <a:off x="-370596" y="2741193"/>
          <a:ext cx="2470645" cy="1729452"/>
        </a:xfrm>
        <a:prstGeom prst="chevron">
          <a:avLst/>
        </a:prstGeom>
        <a:gradFill rotWithShape="0">
          <a:gsLst>
            <a:gs pos="0">
              <a:schemeClr val="accent6">
                <a:shade val="50000"/>
                <a:hueOff val="147370"/>
                <a:satOff val="-6442"/>
                <a:lumOff val="17584"/>
                <a:alphaOff val="0"/>
                <a:satMod val="103000"/>
                <a:lumMod val="102000"/>
                <a:tint val="94000"/>
              </a:schemeClr>
            </a:gs>
            <a:gs pos="50000">
              <a:schemeClr val="accent6">
                <a:shade val="50000"/>
                <a:hueOff val="147370"/>
                <a:satOff val="-6442"/>
                <a:lumOff val="17584"/>
                <a:alphaOff val="0"/>
                <a:satMod val="110000"/>
                <a:lumMod val="100000"/>
                <a:shade val="100000"/>
              </a:schemeClr>
            </a:gs>
            <a:gs pos="100000">
              <a:schemeClr val="accent6">
                <a:shade val="50000"/>
                <a:hueOff val="147370"/>
                <a:satOff val="-6442"/>
                <a:lumOff val="175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US" sz="2800" u="none" kern="1200">
            <a:latin typeface="Times New Roman" panose="02020603050405020304" pitchFamily="18" charset="0"/>
            <a:cs typeface="Times New Roman" panose="02020603050405020304" pitchFamily="18" charset="0"/>
          </a:endParaRPr>
        </a:p>
        <a:p>
          <a:pPr marL="0" lvl="0" indent="0" algn="ctr" defTabSz="1244600">
            <a:lnSpc>
              <a:spcPct val="90000"/>
            </a:lnSpc>
            <a:spcBef>
              <a:spcPct val="0"/>
            </a:spcBef>
            <a:spcAft>
              <a:spcPct val="35000"/>
            </a:spcAft>
            <a:buNone/>
          </a:pPr>
          <a:r>
            <a:rPr lang="en-US" sz="2800" u="none" kern="1200">
              <a:latin typeface="Times New Roman" panose="02020603050405020304" pitchFamily="18" charset="0"/>
              <a:cs typeface="Times New Roman" panose="02020603050405020304" pitchFamily="18" charset="0"/>
            </a:rPr>
            <a:t>Gateway</a:t>
          </a:r>
        </a:p>
      </dsp:txBody>
      <dsp:txXfrm rot="-5400000">
        <a:off x="1" y="3235322"/>
        <a:ext cx="1729452" cy="741193"/>
      </dsp:txXfrm>
    </dsp:sp>
    <dsp:sp modelId="{68E7D3ED-AD72-4B30-93D9-ED2BDFF182C0}">
      <dsp:nvSpPr>
        <dsp:cNvPr id="0" name=""/>
        <dsp:cNvSpPr/>
      </dsp:nvSpPr>
      <dsp:spPr>
        <a:xfrm rot="5400000">
          <a:off x="6003874" y="-1903825"/>
          <a:ext cx="1605919" cy="10154764"/>
        </a:xfrm>
        <a:prstGeom prst="round2SameRect">
          <a:avLst/>
        </a:prstGeom>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a:latin typeface="Times New Roman" panose="02020603050405020304" pitchFamily="18" charset="0"/>
              <a:cs typeface="Times New Roman" panose="02020603050405020304" pitchFamily="18" charset="0"/>
            </a:rPr>
            <a:t>Raspberry Pi 4 SX1303 LoRaWAN Gateway </a:t>
          </a:r>
        </a:p>
        <a:p>
          <a:pPr marL="285750" lvl="1" indent="-285750" algn="l" defTabSz="1244600">
            <a:lnSpc>
              <a:spcPct val="90000"/>
            </a:lnSpc>
            <a:spcBef>
              <a:spcPct val="0"/>
            </a:spcBef>
            <a:spcAft>
              <a:spcPct val="15000"/>
            </a:spcAft>
            <a:buChar char="•"/>
          </a:pPr>
          <a:r>
            <a:rPr lang="en-US" sz="2800" kern="1200">
              <a:latin typeface="Times New Roman" panose="02020603050405020304" pitchFamily="18" charset="0"/>
              <a:cs typeface="Times New Roman" panose="02020603050405020304" pitchFamily="18" charset="0"/>
            </a:rPr>
            <a:t>Forwards end node data to the network server through the internet</a:t>
          </a:r>
        </a:p>
      </dsp:txBody>
      <dsp:txXfrm rot="-5400000">
        <a:off x="1729452" y="2448992"/>
        <a:ext cx="10076369" cy="1449129"/>
      </dsp:txXfrm>
    </dsp:sp>
    <dsp:sp modelId="{E90B50E1-372A-4C8F-9BBC-84382E4079EA}">
      <dsp:nvSpPr>
        <dsp:cNvPr id="0" name=""/>
        <dsp:cNvSpPr/>
      </dsp:nvSpPr>
      <dsp:spPr>
        <a:xfrm rot="5400000">
          <a:off x="-370596" y="5100914"/>
          <a:ext cx="2470645" cy="1729452"/>
        </a:xfrm>
        <a:prstGeom prst="chevron">
          <a:avLst/>
        </a:prstGeom>
        <a:gradFill rotWithShape="0">
          <a:gsLst>
            <a:gs pos="0">
              <a:schemeClr val="accent6">
                <a:shade val="50000"/>
                <a:hueOff val="294739"/>
                <a:satOff val="-12884"/>
                <a:lumOff val="35169"/>
                <a:alphaOff val="0"/>
                <a:satMod val="103000"/>
                <a:lumMod val="102000"/>
                <a:tint val="94000"/>
              </a:schemeClr>
            </a:gs>
            <a:gs pos="50000">
              <a:schemeClr val="accent6">
                <a:shade val="50000"/>
                <a:hueOff val="294739"/>
                <a:satOff val="-12884"/>
                <a:lumOff val="35169"/>
                <a:alphaOff val="0"/>
                <a:satMod val="110000"/>
                <a:lumMod val="100000"/>
                <a:shade val="100000"/>
              </a:schemeClr>
            </a:gs>
            <a:gs pos="100000">
              <a:schemeClr val="accent6">
                <a:shade val="50000"/>
                <a:hueOff val="294739"/>
                <a:satOff val="-12884"/>
                <a:lumOff val="351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US" sz="2800" u="none" kern="1200">
            <a:latin typeface="Times New Roman" panose="02020603050405020304" pitchFamily="18" charset="0"/>
            <a:cs typeface="Times New Roman" panose="02020603050405020304" pitchFamily="18" charset="0"/>
          </a:endParaRPr>
        </a:p>
        <a:p>
          <a:pPr marL="0" lvl="0" indent="0" algn="ctr" defTabSz="1244600">
            <a:lnSpc>
              <a:spcPct val="90000"/>
            </a:lnSpc>
            <a:spcBef>
              <a:spcPct val="0"/>
            </a:spcBef>
            <a:spcAft>
              <a:spcPct val="35000"/>
            </a:spcAft>
            <a:buNone/>
          </a:pPr>
          <a:r>
            <a:rPr lang="en-US" sz="2800" u="none" kern="1200">
              <a:latin typeface="Times New Roman" panose="02020603050405020304" pitchFamily="18" charset="0"/>
              <a:cs typeface="Times New Roman" panose="02020603050405020304" pitchFamily="18" charset="0"/>
            </a:rPr>
            <a:t>Network Server</a:t>
          </a:r>
        </a:p>
      </dsp:txBody>
      <dsp:txXfrm rot="-5400000">
        <a:off x="1" y="5595043"/>
        <a:ext cx="1729452" cy="741193"/>
      </dsp:txXfrm>
    </dsp:sp>
    <dsp:sp modelId="{2D6AAAB3-39EB-48E8-AA2C-75D9E2B8215E}">
      <dsp:nvSpPr>
        <dsp:cNvPr id="0" name=""/>
        <dsp:cNvSpPr/>
      </dsp:nvSpPr>
      <dsp:spPr>
        <a:xfrm rot="5400000">
          <a:off x="6003874" y="455895"/>
          <a:ext cx="1605919" cy="10154764"/>
        </a:xfrm>
        <a:prstGeom prst="round2SameRect">
          <a:avLst/>
        </a:prstGeom>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a:latin typeface="Times New Roman" panose="02020603050405020304" pitchFamily="18" charset="0"/>
              <a:cs typeface="Times New Roman" panose="02020603050405020304" pitchFamily="18" charset="0"/>
            </a:rPr>
            <a:t>TheThingsStack - a LoRaWAN network that securely manages applications, end nodes, and gateways</a:t>
          </a:r>
        </a:p>
        <a:p>
          <a:pPr marL="285750" lvl="1" indent="-285750" algn="l" defTabSz="1244600">
            <a:lnSpc>
              <a:spcPct val="90000"/>
            </a:lnSpc>
            <a:spcBef>
              <a:spcPct val="0"/>
            </a:spcBef>
            <a:spcAft>
              <a:spcPct val="15000"/>
            </a:spcAft>
            <a:buChar char="•"/>
          </a:pPr>
          <a:r>
            <a:rPr lang="en-US" sz="2800" b="0" i="0" kern="1200">
              <a:latin typeface="Times New Roman" panose="02020603050405020304" pitchFamily="18" charset="0"/>
              <a:cs typeface="Times New Roman" panose="02020603050405020304" pitchFamily="18" charset="0"/>
            </a:rPr>
            <a:t>Receives uplink messages from gateway, decrypts and decodes them, and forwards uplink data to application servers</a:t>
          </a:r>
          <a:endParaRPr lang="en-US" sz="2800" kern="1200">
            <a:latin typeface="Times New Roman" panose="02020603050405020304" pitchFamily="18" charset="0"/>
            <a:cs typeface="Times New Roman" panose="02020603050405020304" pitchFamily="18" charset="0"/>
          </a:endParaRPr>
        </a:p>
      </dsp:txBody>
      <dsp:txXfrm rot="-5400000">
        <a:off x="1729452" y="4808713"/>
        <a:ext cx="10076369" cy="1449129"/>
      </dsp:txXfrm>
    </dsp:sp>
    <dsp:sp modelId="{DF96C5CB-FB1F-4408-947D-0DF11E4C6E70}">
      <dsp:nvSpPr>
        <dsp:cNvPr id="0" name=""/>
        <dsp:cNvSpPr/>
      </dsp:nvSpPr>
      <dsp:spPr>
        <a:xfrm rot="5400000">
          <a:off x="-370596" y="7460635"/>
          <a:ext cx="2470645" cy="1729452"/>
        </a:xfrm>
        <a:prstGeom prst="chevron">
          <a:avLst/>
        </a:prstGeom>
        <a:gradFill rotWithShape="0">
          <a:gsLst>
            <a:gs pos="0">
              <a:schemeClr val="accent6">
                <a:shade val="50000"/>
                <a:hueOff val="294739"/>
                <a:satOff val="-12884"/>
                <a:lumOff val="35169"/>
                <a:alphaOff val="0"/>
                <a:satMod val="103000"/>
                <a:lumMod val="102000"/>
                <a:tint val="94000"/>
              </a:schemeClr>
            </a:gs>
            <a:gs pos="50000">
              <a:schemeClr val="accent6">
                <a:shade val="50000"/>
                <a:hueOff val="294739"/>
                <a:satOff val="-12884"/>
                <a:lumOff val="35169"/>
                <a:alphaOff val="0"/>
                <a:satMod val="110000"/>
                <a:lumMod val="100000"/>
                <a:shade val="100000"/>
              </a:schemeClr>
            </a:gs>
            <a:gs pos="100000">
              <a:schemeClr val="accent6">
                <a:shade val="50000"/>
                <a:hueOff val="294739"/>
                <a:satOff val="-12884"/>
                <a:lumOff val="351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US" sz="2800" u="none" kern="1200">
            <a:latin typeface="Times New Roman" panose="02020603050405020304" pitchFamily="18" charset="0"/>
            <a:cs typeface="Times New Roman" panose="02020603050405020304" pitchFamily="18" charset="0"/>
          </a:endParaRPr>
        </a:p>
        <a:p>
          <a:pPr marL="0" lvl="0" indent="0" algn="ctr" defTabSz="1244600">
            <a:lnSpc>
              <a:spcPct val="90000"/>
            </a:lnSpc>
            <a:spcBef>
              <a:spcPct val="0"/>
            </a:spcBef>
            <a:spcAft>
              <a:spcPct val="35000"/>
            </a:spcAft>
            <a:buNone/>
          </a:pPr>
          <a:r>
            <a:rPr lang="en-US" sz="2800" u="none" kern="1200">
              <a:latin typeface="Times New Roman" panose="02020603050405020304" pitchFamily="18" charset="0"/>
              <a:cs typeface="Times New Roman" panose="02020603050405020304" pitchFamily="18" charset="0"/>
            </a:rPr>
            <a:t>Application Server</a:t>
          </a:r>
        </a:p>
      </dsp:txBody>
      <dsp:txXfrm rot="-5400000">
        <a:off x="1" y="7954764"/>
        <a:ext cx="1729452" cy="741193"/>
      </dsp:txXfrm>
    </dsp:sp>
    <dsp:sp modelId="{1C4AE705-578C-443F-86C7-9B9EEC52D78B}">
      <dsp:nvSpPr>
        <dsp:cNvPr id="0" name=""/>
        <dsp:cNvSpPr/>
      </dsp:nvSpPr>
      <dsp:spPr>
        <a:xfrm rot="5400000">
          <a:off x="6003874" y="2815616"/>
          <a:ext cx="1605919" cy="10154764"/>
        </a:xfrm>
        <a:prstGeom prst="round2SameRect">
          <a:avLst/>
        </a:prstGeom>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u="none" kern="1200">
              <a:latin typeface="Times New Roman" panose="02020603050405020304" pitchFamily="18" charset="0"/>
              <a:cs typeface="Times New Roman" panose="02020603050405020304" pitchFamily="18" charset="0"/>
            </a:rPr>
            <a:t>ThingSpeak – an IoT platform with MATLAB analytics</a:t>
          </a:r>
        </a:p>
        <a:p>
          <a:pPr marL="285750" lvl="1" indent="-285750" algn="l" defTabSz="1244600">
            <a:lnSpc>
              <a:spcPct val="90000"/>
            </a:lnSpc>
            <a:spcBef>
              <a:spcPct val="0"/>
            </a:spcBef>
            <a:spcAft>
              <a:spcPct val="15000"/>
            </a:spcAft>
            <a:buChar char="•"/>
          </a:pPr>
          <a:r>
            <a:rPr lang="en-US" sz="2800" u="none" kern="1200">
              <a:latin typeface="Times New Roman" panose="02020603050405020304" pitchFamily="18" charset="0"/>
              <a:cs typeface="Times New Roman" panose="02020603050405020304" pitchFamily="18" charset="0"/>
            </a:rPr>
            <a:t>Data received from TTN is </a:t>
          </a:r>
          <a:r>
            <a:rPr lang="en-US" sz="28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monitored</a:t>
          </a:r>
          <a:r>
            <a:rPr lang="en-US" sz="2800" u="none" kern="1200">
              <a:latin typeface="Times New Roman" panose="02020603050405020304" pitchFamily="18" charset="0"/>
              <a:cs typeface="Times New Roman" panose="02020603050405020304" pitchFamily="18" charset="0"/>
            </a:rPr>
            <a:t> on ThingSpeak and triggers email and text message alerts when an emergency signal is sent</a:t>
          </a:r>
        </a:p>
      </dsp:txBody>
      <dsp:txXfrm rot="-5400000">
        <a:off x="1729452" y="7168434"/>
        <a:ext cx="10076369" cy="1449129"/>
      </dsp:txXfrm>
    </dsp:sp>
    <dsp:sp modelId="{3ADA57C9-370F-4F60-B373-7622676BF5F4}">
      <dsp:nvSpPr>
        <dsp:cNvPr id="0" name=""/>
        <dsp:cNvSpPr/>
      </dsp:nvSpPr>
      <dsp:spPr>
        <a:xfrm rot="5400000">
          <a:off x="-370596" y="9820356"/>
          <a:ext cx="2470645" cy="1729452"/>
        </a:xfrm>
        <a:prstGeom prst="chevron">
          <a:avLst/>
        </a:prstGeom>
        <a:gradFill rotWithShape="0">
          <a:gsLst>
            <a:gs pos="0">
              <a:schemeClr val="accent6">
                <a:shade val="50000"/>
                <a:hueOff val="147370"/>
                <a:satOff val="-6442"/>
                <a:lumOff val="17584"/>
                <a:alphaOff val="0"/>
                <a:satMod val="103000"/>
                <a:lumMod val="102000"/>
                <a:tint val="94000"/>
              </a:schemeClr>
            </a:gs>
            <a:gs pos="50000">
              <a:schemeClr val="accent6">
                <a:shade val="50000"/>
                <a:hueOff val="147370"/>
                <a:satOff val="-6442"/>
                <a:lumOff val="17584"/>
                <a:alphaOff val="0"/>
                <a:satMod val="110000"/>
                <a:lumMod val="100000"/>
                <a:shade val="100000"/>
              </a:schemeClr>
            </a:gs>
            <a:gs pos="100000">
              <a:schemeClr val="accent6">
                <a:shade val="50000"/>
                <a:hueOff val="147370"/>
                <a:satOff val="-6442"/>
                <a:lumOff val="175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u="none" kern="1200">
              <a:latin typeface="Times New Roman" panose="02020603050405020304" pitchFamily="18" charset="0"/>
              <a:cs typeface="Times New Roman" panose="02020603050405020304" pitchFamily="18" charset="0"/>
            </a:rPr>
            <a:t>Application</a:t>
          </a:r>
        </a:p>
      </dsp:txBody>
      <dsp:txXfrm rot="-5400000">
        <a:off x="1" y="10314485"/>
        <a:ext cx="1729452" cy="741193"/>
      </dsp:txXfrm>
    </dsp:sp>
    <dsp:sp modelId="{3EA72861-526A-45F7-9A84-630FFAE68199}">
      <dsp:nvSpPr>
        <dsp:cNvPr id="0" name=""/>
        <dsp:cNvSpPr/>
      </dsp:nvSpPr>
      <dsp:spPr>
        <a:xfrm rot="5400000">
          <a:off x="6003874" y="5175336"/>
          <a:ext cx="1605919" cy="10154764"/>
        </a:xfrm>
        <a:prstGeom prst="round2SameRect">
          <a:avLst/>
        </a:prstGeom>
        <a:solidFill>
          <a:prstClr val="white">
            <a:alpha val="90000"/>
            <a:hueOff val="0"/>
            <a:satOff val="0"/>
            <a:lumOff val="0"/>
            <a:alphaOff val="0"/>
          </a:prstClr>
        </a:solidFill>
        <a:ln w="28575" cap="flat" cmpd="sng" algn="ctr">
          <a:solidFill>
            <a:srgbClr val="70AD47">
              <a:lumMod val="75000"/>
            </a:srgbClr>
          </a:solidFill>
          <a:prstDash val="solid"/>
          <a:miter lim="800000"/>
        </a:ln>
        <a:effectLst/>
        <a:scene3d>
          <a:camera prst="orthographicFront"/>
          <a:lightRig rig="threePt" dir="t">
            <a:rot lat="0" lon="0" rev="7500000"/>
          </a:lightRig>
        </a:scene3d>
        <a:sp3d extrusionH="190500" prstMaterial="dkEdge">
          <a:bevelT w="135400" h="16350" prst="relaxedInset"/>
          <a:contourClr>
            <a:prstClr val="white"/>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u="none" kern="1200">
              <a:latin typeface="Times New Roman" panose="02020603050405020304" pitchFamily="18" charset="0"/>
              <a:cs typeface="Times New Roman" panose="02020603050405020304" pitchFamily="18" charset="0"/>
            </a:rPr>
            <a:t>Python GUI that extracts data from ThingSpeak channels via the ThingSpeak API and displays </a:t>
          </a:r>
          <a:r>
            <a:rPr lang="en-US" sz="28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end</a:t>
          </a:r>
          <a:r>
            <a:rPr lang="en-US" sz="2800" u="none" kern="1200">
              <a:latin typeface="Times New Roman" panose="02020603050405020304" pitchFamily="18" charset="0"/>
              <a:cs typeface="Times New Roman" panose="02020603050405020304" pitchFamily="18" charset="0"/>
            </a:rPr>
            <a:t> node data</a:t>
          </a:r>
        </a:p>
        <a:p>
          <a:pPr marL="285750" lvl="1" indent="-285750" algn="l" defTabSz="1244600">
            <a:lnSpc>
              <a:spcPct val="90000"/>
            </a:lnSpc>
            <a:spcBef>
              <a:spcPct val="0"/>
            </a:spcBef>
            <a:spcAft>
              <a:spcPct val="15000"/>
            </a:spcAft>
            <a:buChar char="•"/>
          </a:pPr>
          <a:r>
            <a:rPr lang="en-US" sz="2800" u="none" kern="1200">
              <a:latin typeface="Times New Roman" panose="02020603050405020304" pitchFamily="18" charset="0"/>
              <a:cs typeface="Times New Roman" panose="02020603050405020304" pitchFamily="18" charset="0"/>
            </a:rPr>
            <a:t>Visualizes end node data in intuitive manner and plots end node GPS data on geolocation map</a:t>
          </a:r>
        </a:p>
      </dsp:txBody>
      <dsp:txXfrm rot="-5400000">
        <a:off x="1729452" y="9528154"/>
        <a:ext cx="10076369" cy="14491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688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1671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3860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866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0183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709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28A28C-4C6A-46EA-90C0-4EE0B89CC5C7}"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0319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28A28C-4C6A-46EA-90C0-4EE0B89CC5C7}"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46494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8A28C-4C6A-46EA-90C0-4EE0B89CC5C7}"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6507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1772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19274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C28A28C-4C6A-46EA-90C0-4EE0B89CC5C7}" type="datetimeFigureOut">
              <a:rPr lang="en-US" smtClean="0"/>
              <a:pPr/>
              <a:t>4/25/2024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155550273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diagramQuickStyle" Target="../diagrams/quickStyle1.xml"/><Relationship Id="rId3" Type="http://schemas.openxmlformats.org/officeDocument/2006/relationships/image" Target="../media/image2.jpeg"/><Relationship Id="rId21" Type="http://schemas.openxmlformats.org/officeDocument/2006/relationships/image" Target="../media/image15.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diagramLayout" Target="../diagrams/layout1.xml"/><Relationship Id="rId2" Type="http://schemas.openxmlformats.org/officeDocument/2006/relationships/image" Target="../media/image1.png"/><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17.jpeg"/><Relationship Id="rId10" Type="http://schemas.openxmlformats.org/officeDocument/2006/relationships/image" Target="../media/image9.png"/><Relationship Id="rId19"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CD80FD-5AA5-95AC-BDE2-F33442F73099}"/>
              </a:ext>
            </a:extLst>
          </p:cNvPr>
          <p:cNvSpPr/>
          <p:nvPr/>
        </p:nvSpPr>
        <p:spPr>
          <a:xfrm>
            <a:off x="0" y="-1"/>
            <a:ext cx="43891200" cy="3928444"/>
          </a:xfrm>
          <a:prstGeom prst="rect">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B54AEB6-5385-8F45-B76A-4D85BA937F94}"/>
              </a:ext>
            </a:extLst>
          </p:cNvPr>
          <p:cNvSpPr>
            <a:spLocks noGrp="1"/>
          </p:cNvSpPr>
          <p:nvPr>
            <p:ph type="ctrTitle"/>
          </p:nvPr>
        </p:nvSpPr>
        <p:spPr>
          <a:xfrm>
            <a:off x="6476425" y="344592"/>
            <a:ext cx="30938347" cy="1480731"/>
          </a:xfrm>
        </p:spPr>
        <p:txBody>
          <a:bodyPr anchor="b">
            <a:noAutofit/>
          </a:bodyPr>
          <a:lstStyle/>
          <a:p>
            <a:r>
              <a:rPr lang="en-US" sz="8800" b="1" dirty="0" err="1">
                <a:solidFill>
                  <a:schemeClr val="bg1"/>
                </a:solidFill>
                <a:latin typeface="Times New Roman" panose="02020603050405020304" pitchFamily="18" charset="0"/>
                <a:cs typeface="Times New Roman" panose="02020603050405020304" pitchFamily="18" charset="0"/>
              </a:rPr>
              <a:t>LoRaWAN</a:t>
            </a:r>
            <a:r>
              <a:rPr lang="en-US" sz="8800" b="1" dirty="0">
                <a:solidFill>
                  <a:schemeClr val="bg1"/>
                </a:solidFill>
                <a:latin typeface="Times New Roman" panose="02020603050405020304" pitchFamily="18" charset="0"/>
                <a:cs typeface="Times New Roman" panose="02020603050405020304" pitchFamily="18" charset="0"/>
              </a:rPr>
              <a:t> Asset Tracker and Emergency Button</a:t>
            </a:r>
          </a:p>
        </p:txBody>
      </p:sp>
      <p:sp>
        <p:nvSpPr>
          <p:cNvPr id="34" name="TextBox 33">
            <a:extLst>
              <a:ext uri="{FF2B5EF4-FFF2-40B4-BE49-F238E27FC236}">
                <a16:creationId xmlns:a16="http://schemas.microsoft.com/office/drawing/2014/main" id="{300FC94C-E9A6-6DB1-FAA1-6C9EE68C86DD}"/>
              </a:ext>
            </a:extLst>
          </p:cNvPr>
          <p:cNvSpPr txBox="1"/>
          <p:nvPr/>
        </p:nvSpPr>
        <p:spPr>
          <a:xfrm>
            <a:off x="857930" y="5287642"/>
            <a:ext cx="13488246" cy="2677656"/>
          </a:xfrm>
          <a:prstGeom prst="rect">
            <a:avLst/>
          </a:prstGeom>
          <a:noFill/>
          <a:ln w="57150">
            <a:solidFill>
              <a:schemeClr val="accent1">
                <a:lumMod val="50000"/>
              </a:schemeClr>
            </a:solidFill>
          </a:ln>
        </p:spPr>
        <p:txBody>
          <a:bodyPr wrap="square" rtlCol="0">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agricultural sector faces safety challenges, with high fatality rates and difficulties in equipment surveillance due to vast farmland and unreliable connectivity [1].</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Our solution addresses these challenges with a multifunctional device serving as both a personal emergency button and an asset tracker.</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Incorporating LoRaWAN communication ensures reliable connectivity in areas with limited network infrastructure.</a:t>
            </a:r>
          </a:p>
        </p:txBody>
      </p:sp>
      <p:sp>
        <p:nvSpPr>
          <p:cNvPr id="35" name="TextBox 34">
            <a:extLst>
              <a:ext uri="{FF2B5EF4-FFF2-40B4-BE49-F238E27FC236}">
                <a16:creationId xmlns:a16="http://schemas.microsoft.com/office/drawing/2014/main" id="{CC0DD4AC-2001-D043-82F8-AB8202264324}"/>
              </a:ext>
            </a:extLst>
          </p:cNvPr>
          <p:cNvSpPr txBox="1"/>
          <p:nvPr/>
        </p:nvSpPr>
        <p:spPr>
          <a:xfrm>
            <a:off x="857930" y="4373242"/>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Introduction and Background</a:t>
            </a:r>
          </a:p>
        </p:txBody>
      </p:sp>
      <p:sp>
        <p:nvSpPr>
          <p:cNvPr id="38" name="TextBox 37">
            <a:extLst>
              <a:ext uri="{FF2B5EF4-FFF2-40B4-BE49-F238E27FC236}">
                <a16:creationId xmlns:a16="http://schemas.microsoft.com/office/drawing/2014/main" id="{9A295F94-AA6A-4007-0983-0CD4D6BABFE9}"/>
              </a:ext>
            </a:extLst>
          </p:cNvPr>
          <p:cNvSpPr txBox="1"/>
          <p:nvPr/>
        </p:nvSpPr>
        <p:spPr>
          <a:xfrm>
            <a:off x="29524913" y="20932442"/>
            <a:ext cx="13488246" cy="3970318"/>
          </a:xfrm>
          <a:prstGeom prst="rect">
            <a:avLst/>
          </a:prstGeom>
          <a:noFill/>
          <a:ln w="57150">
            <a:solidFill>
              <a:schemeClr val="accent1">
                <a:lumMod val="50000"/>
              </a:schemeClr>
            </a:solidFill>
          </a:ln>
        </p:spPr>
        <p:txBody>
          <a:bodyPr wrap="square" rtlCol="0">
            <a:spAutoFit/>
          </a:bodyPr>
          <a:lstStyle/>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Miniaturization of end node</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Addition of environmental sensors and other peripherals to end node</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Transition from </a:t>
            </a:r>
            <a:r>
              <a:rPr lang="en-US" sz="2800" err="1">
                <a:latin typeface="Times New Roman" panose="02020603050405020304" pitchFamily="18" charset="0"/>
                <a:cs typeface="Times New Roman" panose="02020603050405020304" pitchFamily="18" charset="0"/>
              </a:rPr>
              <a:t>Miady</a:t>
            </a:r>
            <a:r>
              <a:rPr lang="en-US" sz="2800">
                <a:latin typeface="Times New Roman" panose="02020603050405020304" pitchFamily="18" charset="0"/>
                <a:cs typeface="Times New Roman" panose="02020603050405020304" pitchFamily="18" charset="0"/>
              </a:rPr>
              <a:t> battery to LiPo battery to power end node for more accurate mapping of end node voltage to battery percentage</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Improvement of LoRaWAN gateway – possible transition to use of Raspberry Pi 5 for SX1303 Gateway to avoid the heat generated by the Raspberry Pi 4</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Extensive testing in field and optimization of power consumption</a:t>
            </a:r>
          </a:p>
          <a:p>
            <a:endParaRPr lang="en-US" sz="280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A90D156-150E-548C-2412-56E2D8D6E036}"/>
              </a:ext>
            </a:extLst>
          </p:cNvPr>
          <p:cNvSpPr txBox="1"/>
          <p:nvPr/>
        </p:nvSpPr>
        <p:spPr>
          <a:xfrm>
            <a:off x="29524913" y="20030010"/>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Future Work</a:t>
            </a:r>
          </a:p>
        </p:txBody>
      </p:sp>
      <p:sp>
        <p:nvSpPr>
          <p:cNvPr id="40" name="TextBox 39">
            <a:extLst>
              <a:ext uri="{FF2B5EF4-FFF2-40B4-BE49-F238E27FC236}">
                <a16:creationId xmlns:a16="http://schemas.microsoft.com/office/drawing/2014/main" id="{3ACEBBDD-6976-A441-B85A-F2F3BC788498}"/>
              </a:ext>
            </a:extLst>
          </p:cNvPr>
          <p:cNvSpPr txBox="1"/>
          <p:nvPr/>
        </p:nvSpPr>
        <p:spPr>
          <a:xfrm>
            <a:off x="29524913" y="26232038"/>
            <a:ext cx="13488246" cy="3108543"/>
          </a:xfrm>
          <a:prstGeom prst="rect">
            <a:avLst/>
          </a:prstGeom>
          <a:noFill/>
          <a:ln w="57150">
            <a:solidFill>
              <a:schemeClr val="accent1">
                <a:lumMod val="50000"/>
              </a:schemeClr>
            </a:solidFill>
          </a:ln>
        </p:spPr>
        <p:txBody>
          <a:bodyPr wrap="square" rtlCol="0">
            <a:spAutoFit/>
          </a:bodyPr>
          <a:lstStyle/>
          <a:p>
            <a:endParaRPr lang="en-US" sz="2800" b="0" i="0" u="none" strike="noStrike">
              <a:solidFill>
                <a:srgbClr val="000000"/>
              </a:solidFill>
              <a:effectLst/>
              <a:latin typeface="Times New Roman" panose="02020603050405020304" pitchFamily="18" charset="0"/>
            </a:endParaRPr>
          </a:p>
          <a:p>
            <a:r>
              <a:rPr lang="en-US" sz="2800" b="0" i="0" u="none" strike="noStrike">
                <a:solidFill>
                  <a:srgbClr val="000000"/>
                </a:solidFill>
                <a:effectLst/>
                <a:latin typeface="Times New Roman" panose="02020603050405020304" pitchFamily="18" charset="0"/>
              </a:rPr>
              <a:t>[1] U.S. BUREAU OF LABOR STATISTICS, “Census of Fatal Occupational Injuries Summary, 2022,” Bls.gov, 2023. https://www.bls.gov/news.release/cfoi.nr0.htm</a:t>
            </a:r>
          </a:p>
          <a:p>
            <a:r>
              <a:rPr lang="en-US" sz="2800">
                <a:solidFill>
                  <a:srgbClr val="000000"/>
                </a:solidFill>
                <a:latin typeface="Times New Roman" panose="02020603050405020304" pitchFamily="18" charset="0"/>
                <a:cs typeface="Times New Roman" panose="02020603050405020304" pitchFamily="18" charset="0"/>
              </a:rPr>
              <a:t>[2] </a:t>
            </a:r>
            <a:r>
              <a:rPr lang="en-US" sz="2800" b="0" i="0">
                <a:solidFill>
                  <a:srgbClr val="000000"/>
                </a:solidFill>
                <a:effectLst/>
                <a:latin typeface="Times New Roman" panose="02020603050405020304" pitchFamily="18" charset="0"/>
                <a:cs typeface="Times New Roman" panose="02020603050405020304" pitchFamily="18" charset="0"/>
              </a:rPr>
              <a:t>“What are LoRa and LoRaWAN?,” </a:t>
            </a:r>
            <a:r>
              <a:rPr lang="en-US" sz="2800" b="0" i="1">
                <a:solidFill>
                  <a:srgbClr val="000000"/>
                </a:solidFill>
                <a:effectLst/>
                <a:latin typeface="Times New Roman" panose="02020603050405020304" pitchFamily="18" charset="0"/>
                <a:cs typeface="Times New Roman" panose="02020603050405020304" pitchFamily="18" charset="0"/>
              </a:rPr>
              <a:t>The Things Network</a:t>
            </a:r>
            <a:r>
              <a:rPr lang="en-US" sz="2800" b="0" i="0">
                <a:solidFill>
                  <a:srgbClr val="000000"/>
                </a:solidFill>
                <a:effectLst/>
                <a:latin typeface="Times New Roman" panose="02020603050405020304" pitchFamily="18" charset="0"/>
                <a:cs typeface="Times New Roman" panose="02020603050405020304" pitchFamily="18" charset="0"/>
              </a:rPr>
              <a:t>. https://www.thethingsnetwork.org/docs/lorawan/what-is-lorawan/#:~:text=LoRaWAN%20is%20suitable%20for%20transmitting</a:t>
            </a:r>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D3B4207-6842-1D65-8314-9FB2E7104F32}"/>
              </a:ext>
            </a:extLst>
          </p:cNvPr>
          <p:cNvSpPr txBox="1"/>
          <p:nvPr/>
        </p:nvSpPr>
        <p:spPr>
          <a:xfrm>
            <a:off x="29524913" y="25317638"/>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References</a:t>
            </a:r>
          </a:p>
        </p:txBody>
      </p:sp>
      <p:sp>
        <p:nvSpPr>
          <p:cNvPr id="46" name="TextBox 45">
            <a:extLst>
              <a:ext uri="{FF2B5EF4-FFF2-40B4-BE49-F238E27FC236}">
                <a16:creationId xmlns:a16="http://schemas.microsoft.com/office/drawing/2014/main" id="{D15C3B9B-ED96-A865-6918-FAE3C3AA606A}"/>
              </a:ext>
            </a:extLst>
          </p:cNvPr>
          <p:cNvSpPr txBox="1">
            <a:spLocks/>
          </p:cNvSpPr>
          <p:nvPr/>
        </p:nvSpPr>
        <p:spPr>
          <a:xfrm>
            <a:off x="15201477" y="5238674"/>
            <a:ext cx="13488245" cy="27471960"/>
          </a:xfrm>
          <a:prstGeom prst="rect">
            <a:avLst/>
          </a:prstGeom>
          <a:noFill/>
          <a:ln w="57150">
            <a:solidFill>
              <a:schemeClr val="accent1">
                <a:lumMod val="50000"/>
              </a:schemeClr>
            </a:solidFill>
          </a:ln>
        </p:spPr>
        <p:txBody>
          <a:bodyPr wrap="square" rtlCol="0">
            <a:spAutoFit/>
          </a:bodyPr>
          <a:lstStyle>
            <a:defPPr>
              <a:defRPr lang="en-US"/>
            </a:defPPr>
            <a:lvl1pPr>
              <a:defRPr sz="2800">
                <a:latin typeface="Times New Roman" panose="02020603050405020304" pitchFamily="18" charset="0"/>
                <a:cs typeface="Times New Roman" panose="02020603050405020304" pitchFamily="18" charset="0"/>
              </a:defRPr>
            </a:lvl1p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7" name="TextBox 46">
            <a:extLst>
              <a:ext uri="{FF2B5EF4-FFF2-40B4-BE49-F238E27FC236}">
                <a16:creationId xmlns:a16="http://schemas.microsoft.com/office/drawing/2014/main" id="{BC0BB780-5792-F361-5E17-EE58D7D61683}"/>
              </a:ext>
            </a:extLst>
          </p:cNvPr>
          <p:cNvSpPr txBox="1"/>
          <p:nvPr/>
        </p:nvSpPr>
        <p:spPr>
          <a:xfrm>
            <a:off x="15201477" y="4324274"/>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System Architecture and Software</a:t>
            </a:r>
          </a:p>
        </p:txBody>
      </p:sp>
      <p:pic>
        <p:nvPicPr>
          <p:cNvPr id="50" name="Picture 49">
            <a:extLst>
              <a:ext uri="{FF2B5EF4-FFF2-40B4-BE49-F238E27FC236}">
                <a16:creationId xmlns:a16="http://schemas.microsoft.com/office/drawing/2014/main" id="{01C9DC66-C93B-1E60-7DD0-33EF10FF3D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391" y="631107"/>
            <a:ext cx="2581175" cy="2556531"/>
          </a:xfrm>
          <a:prstGeom prst="rect">
            <a:avLst/>
          </a:prstGeom>
        </p:spPr>
      </p:pic>
      <p:sp>
        <p:nvSpPr>
          <p:cNvPr id="51" name="TextBox 50">
            <a:extLst>
              <a:ext uri="{FF2B5EF4-FFF2-40B4-BE49-F238E27FC236}">
                <a16:creationId xmlns:a16="http://schemas.microsoft.com/office/drawing/2014/main" id="{23C5706F-25F5-4EC0-0FBC-3CA1DE16CB9F}"/>
              </a:ext>
            </a:extLst>
          </p:cNvPr>
          <p:cNvSpPr txBox="1"/>
          <p:nvPr/>
        </p:nvSpPr>
        <p:spPr>
          <a:xfrm>
            <a:off x="10969257" y="2106540"/>
            <a:ext cx="20711684" cy="1569660"/>
          </a:xfrm>
          <a:prstGeom prst="rect">
            <a:avLst/>
          </a:prstGeom>
          <a:noFill/>
        </p:spPr>
        <p:txBody>
          <a:bodyPr wrap="square" rtlCol="0">
            <a:spAutoFit/>
          </a:bodyPr>
          <a:lstStyle/>
          <a:p>
            <a:pPr algn="ctr"/>
            <a:r>
              <a:rPr lang="en-US" sz="3200">
                <a:solidFill>
                  <a:schemeClr val="bg1"/>
                </a:solidFill>
                <a:latin typeface="Times New Roman" panose="02020603050405020304" pitchFamily="18" charset="0"/>
                <a:cs typeface="Times New Roman" panose="02020603050405020304" pitchFamily="18" charset="0"/>
              </a:rPr>
              <a:t>Senior Design Team: William Lorenzen, Justin </a:t>
            </a:r>
            <a:r>
              <a:rPr lang="en-US" sz="3200" err="1">
                <a:solidFill>
                  <a:schemeClr val="bg1"/>
                </a:solidFill>
                <a:latin typeface="Times New Roman" panose="02020603050405020304" pitchFamily="18" charset="0"/>
                <a:cs typeface="Times New Roman" panose="02020603050405020304" pitchFamily="18" charset="0"/>
              </a:rPr>
              <a:t>Nagovskiy</a:t>
            </a:r>
            <a:r>
              <a:rPr lang="en-US" sz="3200">
                <a:solidFill>
                  <a:schemeClr val="bg1"/>
                </a:solidFill>
                <a:latin typeface="Times New Roman" panose="02020603050405020304" pitchFamily="18" charset="0"/>
                <a:cs typeface="Times New Roman" panose="02020603050405020304" pitchFamily="18" charset="0"/>
              </a:rPr>
              <a:t>, Maria Barrera</a:t>
            </a:r>
          </a:p>
          <a:p>
            <a:pPr algn="ctr"/>
            <a:r>
              <a:rPr lang="en-US" sz="3200">
                <a:solidFill>
                  <a:schemeClr val="bg1"/>
                </a:solidFill>
                <a:latin typeface="Times New Roman" panose="02020603050405020304" pitchFamily="18" charset="0"/>
                <a:cs typeface="Times New Roman" panose="02020603050405020304" pitchFamily="18" charset="0"/>
              </a:rPr>
              <a:t>Faculty Sponsor: William Eisenstadt</a:t>
            </a:r>
          </a:p>
          <a:p>
            <a:pPr algn="ctr"/>
            <a:r>
              <a:rPr lang="en-US" sz="3200">
                <a:solidFill>
                  <a:schemeClr val="bg1"/>
                </a:solidFill>
                <a:latin typeface="Times New Roman" panose="02020603050405020304" pitchFamily="18" charset="0"/>
                <a:cs typeface="Times New Roman" panose="02020603050405020304" pitchFamily="18" charset="0"/>
              </a:rPr>
              <a:t>Herbert Wertheim College of Engineering, University of Florida, Gainesville, FL</a:t>
            </a:r>
          </a:p>
        </p:txBody>
      </p:sp>
      <p:sp>
        <p:nvSpPr>
          <p:cNvPr id="52" name="TextBox 51">
            <a:extLst>
              <a:ext uri="{FF2B5EF4-FFF2-40B4-BE49-F238E27FC236}">
                <a16:creationId xmlns:a16="http://schemas.microsoft.com/office/drawing/2014/main" id="{47F9C826-9C0C-BABB-9548-AF7991AF29D9}"/>
              </a:ext>
            </a:extLst>
          </p:cNvPr>
          <p:cNvSpPr txBox="1"/>
          <p:nvPr/>
        </p:nvSpPr>
        <p:spPr>
          <a:xfrm>
            <a:off x="29524913" y="30647588"/>
            <a:ext cx="13488246" cy="1815882"/>
          </a:xfrm>
          <a:prstGeom prst="rect">
            <a:avLst/>
          </a:prstGeom>
          <a:noFill/>
          <a:ln w="57150">
            <a:solidFill>
              <a:schemeClr val="accent1">
                <a:lumMod val="50000"/>
              </a:schemeClr>
            </a:solidFill>
          </a:ln>
        </p:spPr>
        <p:txBody>
          <a:bodyPr wrap="square" lIns="91440" tIns="45720" rIns="91440" bIns="45720" rtlCol="0" anchor="t">
            <a:spAutoFit/>
          </a:bodyPr>
          <a:lstStyle/>
          <a:p>
            <a:r>
              <a:rPr lang="en-US" sz="2800">
                <a:latin typeface="Times New Roman"/>
                <a:cs typeface="Times New Roman"/>
              </a:rPr>
              <a:t>We would like to thank our senior design faculty sponsor, Dr. Eisenstadt, for his guidance on this IoT4Ag project. We would also like to thank Professor Stapleton for his help with hardware design, Dr. Small for his user interface suggestions, and Eric Liebner for help with the box enclosure.</a:t>
            </a:r>
          </a:p>
        </p:txBody>
      </p:sp>
      <p:sp>
        <p:nvSpPr>
          <p:cNvPr id="53" name="TextBox 52">
            <a:extLst>
              <a:ext uri="{FF2B5EF4-FFF2-40B4-BE49-F238E27FC236}">
                <a16:creationId xmlns:a16="http://schemas.microsoft.com/office/drawing/2014/main" id="{2F753AB4-B8F6-07CA-44D3-1573EDFFC3F0}"/>
              </a:ext>
            </a:extLst>
          </p:cNvPr>
          <p:cNvSpPr txBox="1"/>
          <p:nvPr/>
        </p:nvSpPr>
        <p:spPr>
          <a:xfrm>
            <a:off x="29524913" y="29733188"/>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Acknowledgements</a:t>
            </a:r>
          </a:p>
        </p:txBody>
      </p:sp>
      <p:sp>
        <p:nvSpPr>
          <p:cNvPr id="56" name="TextBox 55">
            <a:extLst>
              <a:ext uri="{FF2B5EF4-FFF2-40B4-BE49-F238E27FC236}">
                <a16:creationId xmlns:a16="http://schemas.microsoft.com/office/drawing/2014/main" id="{627640AA-29E8-0ECB-C703-DE6CC2410DFF}"/>
              </a:ext>
            </a:extLst>
          </p:cNvPr>
          <p:cNvSpPr txBox="1"/>
          <p:nvPr/>
        </p:nvSpPr>
        <p:spPr>
          <a:xfrm>
            <a:off x="825563" y="13658322"/>
            <a:ext cx="13520612" cy="19051369"/>
          </a:xfrm>
          <a:prstGeom prst="rect">
            <a:avLst/>
          </a:prstGeom>
          <a:noFill/>
          <a:ln w="57150">
            <a:solidFill>
              <a:schemeClr val="accent1">
                <a:lumMod val="50000"/>
              </a:schemeClr>
            </a:solidFill>
          </a:ln>
        </p:spPr>
        <p:txBody>
          <a:bodyPr wrap="square" rtlCol="0">
            <a:spAutoFit/>
          </a:bodyPr>
          <a:lstStyle/>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D6D48E6-D3F8-FF18-3A82-600CC9F1EE2D}"/>
              </a:ext>
            </a:extLst>
          </p:cNvPr>
          <p:cNvSpPr txBox="1"/>
          <p:nvPr/>
        </p:nvSpPr>
        <p:spPr>
          <a:xfrm>
            <a:off x="825563" y="12729465"/>
            <a:ext cx="13520612"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Hardware</a:t>
            </a:r>
          </a:p>
        </p:txBody>
      </p:sp>
      <p:pic>
        <p:nvPicPr>
          <p:cNvPr id="1030" name="Picture 6">
            <a:extLst>
              <a:ext uri="{FF2B5EF4-FFF2-40B4-BE49-F238E27FC236}">
                <a16:creationId xmlns:a16="http://schemas.microsoft.com/office/drawing/2014/main" id="{4A716F1D-4152-8B16-1C2E-A2A9580E27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23" b="14463"/>
          <a:stretch/>
        </p:blipFill>
        <p:spPr bwMode="auto">
          <a:xfrm>
            <a:off x="1464713" y="26232038"/>
            <a:ext cx="6222830" cy="5782376"/>
          </a:xfrm>
          <a:prstGeom prst="rect">
            <a:avLst/>
          </a:prstGeom>
          <a:ln w="381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1A321BB-61A8-4C26-0D6E-F12097AACD1F}"/>
              </a:ext>
            </a:extLst>
          </p:cNvPr>
          <p:cNvPicPr>
            <a:picLocks noChangeAspect="1"/>
          </p:cNvPicPr>
          <p:nvPr/>
        </p:nvPicPr>
        <p:blipFill>
          <a:blip r:embed="rId4"/>
          <a:stretch>
            <a:fillRect/>
          </a:stretch>
        </p:blipFill>
        <p:spPr>
          <a:xfrm>
            <a:off x="22004265" y="19649240"/>
            <a:ext cx="5533218" cy="3295552"/>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63" name="Picture 62">
            <a:extLst>
              <a:ext uri="{FF2B5EF4-FFF2-40B4-BE49-F238E27FC236}">
                <a16:creationId xmlns:a16="http://schemas.microsoft.com/office/drawing/2014/main" id="{BB78B805-9D6E-8D58-DF97-D2E64861C239}"/>
              </a:ext>
            </a:extLst>
          </p:cNvPr>
          <p:cNvPicPr>
            <a:picLocks noChangeAspect="1"/>
          </p:cNvPicPr>
          <p:nvPr/>
        </p:nvPicPr>
        <p:blipFill>
          <a:blip r:embed="rId5"/>
          <a:stretch>
            <a:fillRect/>
          </a:stretch>
        </p:blipFill>
        <p:spPr>
          <a:xfrm>
            <a:off x="16222358" y="19668364"/>
            <a:ext cx="5245032" cy="3295552"/>
          </a:xfrm>
          <a:prstGeom prst="rect">
            <a:avLst/>
          </a:prstGeom>
          <a:ln w="28575" cap="sq">
            <a:solidFill>
              <a:srgbClr val="000000"/>
            </a:solidFill>
            <a:miter lim="800000"/>
          </a:ln>
          <a:effectLst>
            <a:outerShdw blurRad="57150" dist="50800" dir="2700000" algn="tl" rotWithShape="0">
              <a:srgbClr val="000000">
                <a:alpha val="40000"/>
              </a:srgbClr>
            </a:outerShdw>
          </a:effectLst>
        </p:spPr>
      </p:pic>
      <p:sp>
        <p:nvSpPr>
          <p:cNvPr id="1025" name="TextBox 1024">
            <a:extLst>
              <a:ext uri="{FF2B5EF4-FFF2-40B4-BE49-F238E27FC236}">
                <a16:creationId xmlns:a16="http://schemas.microsoft.com/office/drawing/2014/main" id="{E72FBCDC-EE7D-5146-0FBE-AF9243E9502D}"/>
              </a:ext>
            </a:extLst>
          </p:cNvPr>
          <p:cNvSpPr txBox="1"/>
          <p:nvPr/>
        </p:nvSpPr>
        <p:spPr>
          <a:xfrm>
            <a:off x="16930031" y="23016387"/>
            <a:ext cx="9470256" cy="369333"/>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Sample data decoded in TTN (left) which is then sent to a ThingSpeak channel (right).</a:t>
            </a:r>
          </a:p>
        </p:txBody>
      </p:sp>
      <p:pic>
        <p:nvPicPr>
          <p:cNvPr id="1042" name="Picture 18">
            <a:extLst>
              <a:ext uri="{FF2B5EF4-FFF2-40B4-BE49-F238E27FC236}">
                <a16:creationId xmlns:a16="http://schemas.microsoft.com/office/drawing/2014/main" id="{C0266EAF-2D59-D4DA-1B29-881216D6A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2799" y="13776768"/>
            <a:ext cx="5828312" cy="4439687"/>
          </a:xfrm>
          <a:prstGeom prst="rect">
            <a:avLst/>
          </a:prstGeom>
          <a:ln w="381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4185A6DE-A821-0B3E-EA3F-F5212D77F356}"/>
              </a:ext>
            </a:extLst>
          </p:cNvPr>
          <p:cNvSpPr txBox="1"/>
          <p:nvPr/>
        </p:nvSpPr>
        <p:spPr>
          <a:xfrm>
            <a:off x="863489" y="9243354"/>
            <a:ext cx="13488245" cy="3108543"/>
          </a:xfrm>
          <a:prstGeom prst="rect">
            <a:avLst/>
          </a:prstGeom>
          <a:noFill/>
          <a:ln w="57150">
            <a:solidFill>
              <a:schemeClr val="accent1">
                <a:lumMod val="50000"/>
              </a:schemeClr>
            </a:solidFill>
          </a:ln>
        </p:spPr>
        <p:txBody>
          <a:bodyPr wrap="square" rtlCol="0">
            <a:spAutoFit/>
          </a:bodyPr>
          <a:lstStyle/>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p:txBody>
      </p:sp>
      <p:sp>
        <p:nvSpPr>
          <p:cNvPr id="1043" name="TextBox 1042">
            <a:extLst>
              <a:ext uri="{FF2B5EF4-FFF2-40B4-BE49-F238E27FC236}">
                <a16:creationId xmlns:a16="http://schemas.microsoft.com/office/drawing/2014/main" id="{440611CC-D448-CD01-7246-388CB734CFD5}"/>
              </a:ext>
            </a:extLst>
          </p:cNvPr>
          <p:cNvSpPr txBox="1"/>
          <p:nvPr/>
        </p:nvSpPr>
        <p:spPr>
          <a:xfrm>
            <a:off x="863489" y="8328954"/>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LoRaWAN</a:t>
            </a:r>
          </a:p>
        </p:txBody>
      </p:sp>
      <p:sp>
        <p:nvSpPr>
          <p:cNvPr id="1044" name="TextBox 1043">
            <a:extLst>
              <a:ext uri="{FF2B5EF4-FFF2-40B4-BE49-F238E27FC236}">
                <a16:creationId xmlns:a16="http://schemas.microsoft.com/office/drawing/2014/main" id="{F83E6953-503A-9D8E-5549-33E9473465DE}"/>
              </a:ext>
            </a:extLst>
          </p:cNvPr>
          <p:cNvSpPr txBox="1"/>
          <p:nvPr/>
        </p:nvSpPr>
        <p:spPr>
          <a:xfrm>
            <a:off x="29545024" y="5249022"/>
            <a:ext cx="13488246" cy="14311610"/>
          </a:xfrm>
          <a:prstGeom prst="rect">
            <a:avLst/>
          </a:prstGeom>
          <a:noFill/>
          <a:ln w="57150">
            <a:solidFill>
              <a:schemeClr val="accent1">
                <a:lumMod val="50000"/>
              </a:schemeClr>
            </a:solidFill>
          </a:ln>
        </p:spPr>
        <p:txBody>
          <a:bodyPr wrap="square" rtlCol="0">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Python GUI extracts data from ThingSpeak, generating a dynamic and fully interactive map displaying various device locations and paths, as well as presenting device details such as status, battery charge, properties, messages, and previously collected data, all within a single interface.</a:t>
            </a: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
        <p:nvSpPr>
          <p:cNvPr id="1045" name="TextBox 1044">
            <a:extLst>
              <a:ext uri="{FF2B5EF4-FFF2-40B4-BE49-F238E27FC236}">
                <a16:creationId xmlns:a16="http://schemas.microsoft.com/office/drawing/2014/main" id="{C5324B6E-AE1E-AFDD-7A31-0937061E6748}"/>
              </a:ext>
            </a:extLst>
          </p:cNvPr>
          <p:cNvSpPr txBox="1"/>
          <p:nvPr/>
        </p:nvSpPr>
        <p:spPr>
          <a:xfrm>
            <a:off x="29545024" y="4334622"/>
            <a:ext cx="13488246" cy="914400"/>
          </a:xfrm>
          <a:prstGeom prst="rect">
            <a:avLst/>
          </a:prstGeom>
          <a:solidFill>
            <a:schemeClr val="accent1">
              <a:lumMod val="75000"/>
            </a:schemeClr>
          </a:solidFill>
          <a:ln w="57150">
            <a:solidFill>
              <a:schemeClr val="accent1">
                <a:lumMod val="50000"/>
              </a:schemeClr>
            </a:solidFill>
          </a:ln>
        </p:spPr>
        <p:txBody>
          <a:bodyPr wrap="square" rtlCol="0" anchor="ctr" anchorCtr="0">
            <a:noAutofit/>
          </a:bodyPr>
          <a:lstStyle/>
          <a:p>
            <a:pPr algn="ctr"/>
            <a:r>
              <a:rPr lang="en-US" sz="4800">
                <a:solidFill>
                  <a:schemeClr val="bg1"/>
                </a:solidFill>
                <a:latin typeface="Times New Roman" panose="02020603050405020304" pitchFamily="18" charset="0"/>
                <a:cs typeface="Times New Roman" panose="02020603050405020304" pitchFamily="18" charset="0"/>
              </a:rPr>
              <a:t>Python GUI</a:t>
            </a:r>
          </a:p>
        </p:txBody>
      </p:sp>
      <p:pic>
        <p:nvPicPr>
          <p:cNvPr id="1051" name="Picture 1050" descr="A screenshot of a phone&#10;&#10;Description automatically generated">
            <a:extLst>
              <a:ext uri="{FF2B5EF4-FFF2-40B4-BE49-F238E27FC236}">
                <a16:creationId xmlns:a16="http://schemas.microsoft.com/office/drawing/2014/main" id="{F0E14851-271B-2834-5069-BC16A5C04B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66147" y="24644186"/>
            <a:ext cx="4402641" cy="4416293"/>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74148A08-0A36-65BE-AEB7-3A1A5BD9ADD7}"/>
              </a:ext>
            </a:extLst>
          </p:cNvPr>
          <p:cNvPicPr>
            <a:picLocks noChangeAspect="1"/>
          </p:cNvPicPr>
          <p:nvPr/>
        </p:nvPicPr>
        <p:blipFill rotWithShape="1">
          <a:blip r:embed="rId8"/>
          <a:srcRect l="3180" b="13623"/>
          <a:stretch/>
        </p:blipFill>
        <p:spPr>
          <a:xfrm>
            <a:off x="17718044" y="24644186"/>
            <a:ext cx="3696887" cy="4416293"/>
          </a:xfrm>
          <a:prstGeom prst="rect">
            <a:avLst/>
          </a:prstGeom>
          <a:ln w="28575" cap="sq">
            <a:solidFill>
              <a:srgbClr val="000000"/>
            </a:solidFill>
            <a:miter lim="800000"/>
          </a:ln>
          <a:effectLst>
            <a:outerShdw blurRad="57150" dist="50800" dir="2700000" algn="tl" rotWithShape="0">
              <a:srgbClr val="000000">
                <a:alpha val="40000"/>
              </a:srgbClr>
            </a:outerShdw>
          </a:effectLst>
        </p:spPr>
      </p:pic>
      <p:sp>
        <p:nvSpPr>
          <p:cNvPr id="1056" name="TextBox 1055">
            <a:extLst>
              <a:ext uri="{FF2B5EF4-FFF2-40B4-BE49-F238E27FC236}">
                <a16:creationId xmlns:a16="http://schemas.microsoft.com/office/drawing/2014/main" id="{1A1AC2F9-4335-97A8-082A-B87F61044B36}"/>
              </a:ext>
            </a:extLst>
          </p:cNvPr>
          <p:cNvSpPr txBox="1"/>
          <p:nvPr/>
        </p:nvSpPr>
        <p:spPr>
          <a:xfrm>
            <a:off x="17031019" y="29063912"/>
            <a:ext cx="9470256" cy="369333"/>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ThingSpeak alert sent via email (left) and text message (right).</a:t>
            </a:r>
          </a:p>
        </p:txBody>
      </p:sp>
      <p:pic>
        <p:nvPicPr>
          <p:cNvPr id="1026" name="Picture 2" descr="alt_text">
            <a:extLst>
              <a:ext uri="{FF2B5EF4-FFF2-40B4-BE49-F238E27FC236}">
                <a16:creationId xmlns:a16="http://schemas.microsoft.com/office/drawing/2014/main" id="{3D852EAE-3922-6610-050A-B63215256E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6790" y="9213377"/>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AB3B1A-81B5-2D51-5672-0009FE5F3F8B}"/>
              </a:ext>
            </a:extLst>
          </p:cNvPr>
          <p:cNvSpPr txBox="1"/>
          <p:nvPr/>
        </p:nvSpPr>
        <p:spPr>
          <a:xfrm>
            <a:off x="873545" y="9251264"/>
            <a:ext cx="7930550" cy="3108543"/>
          </a:xfrm>
          <a:prstGeom prst="rect">
            <a:avLst/>
          </a:prstGeom>
          <a:noFill/>
        </p:spPr>
        <p:txBody>
          <a:bodyPr wrap="square" rtlCol="0">
            <a:spAutoFit/>
          </a:bodyPr>
          <a:lstStyle/>
          <a:p>
            <a:pPr marL="457200" indent="-457200">
              <a:buFont typeface="Arial" panose="020B0604020202020204" pitchFamily="34" charset="0"/>
              <a:buChar char="•"/>
            </a:pPr>
            <a:r>
              <a:rPr lang="en-US" sz="2800" b="0" i="0" u="none" strike="noStrike">
                <a:solidFill>
                  <a:srgbClr val="000000"/>
                </a:solidFill>
                <a:effectLst/>
                <a:latin typeface="Times New Roman" panose="02020603050405020304" pitchFamily="18" charset="0"/>
              </a:rPr>
              <a:t>LoRaWAN (Long Range Wide Area Network) is a networking protocol designed for low power and wide area applications, making it suitable for Internet of Things (IoT) applications.</a:t>
            </a:r>
          </a:p>
          <a:p>
            <a:pPr marL="457200" indent="-457200">
              <a:buFont typeface="Arial" panose="020B0604020202020204" pitchFamily="34" charset="0"/>
              <a:buChar char="•"/>
            </a:pPr>
            <a:r>
              <a:rPr lang="en-US" sz="2800">
                <a:solidFill>
                  <a:srgbClr val="000000"/>
                </a:solidFill>
                <a:latin typeface="Times New Roman" panose="02020603050405020304" pitchFamily="18" charset="0"/>
              </a:rPr>
              <a:t>Compared to cellular or Wi-Fi, this communication protocol and associated LoRa hardware is lower power, more cost-effective, and longer range.</a:t>
            </a:r>
            <a:endParaRPr lang="en-US" sz="2800"/>
          </a:p>
        </p:txBody>
      </p:sp>
      <p:sp>
        <p:nvSpPr>
          <p:cNvPr id="17" name="TextBox 16">
            <a:extLst>
              <a:ext uri="{FF2B5EF4-FFF2-40B4-BE49-F238E27FC236}">
                <a16:creationId xmlns:a16="http://schemas.microsoft.com/office/drawing/2014/main" id="{5783BFCA-7430-195B-01FE-F9C677D94FEF}"/>
              </a:ext>
            </a:extLst>
          </p:cNvPr>
          <p:cNvSpPr txBox="1"/>
          <p:nvPr/>
        </p:nvSpPr>
        <p:spPr>
          <a:xfrm>
            <a:off x="36796825" y="10687601"/>
            <a:ext cx="5930445"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Highlighting End Nodes that Triggered Emergency Button</a:t>
            </a:r>
          </a:p>
        </p:txBody>
      </p:sp>
      <p:sp>
        <p:nvSpPr>
          <p:cNvPr id="18" name="TextBox 17">
            <a:extLst>
              <a:ext uri="{FF2B5EF4-FFF2-40B4-BE49-F238E27FC236}">
                <a16:creationId xmlns:a16="http://schemas.microsoft.com/office/drawing/2014/main" id="{392269F0-9E14-0D55-5692-190BB2E3449A}"/>
              </a:ext>
            </a:extLst>
          </p:cNvPr>
          <p:cNvSpPr txBox="1"/>
          <p:nvPr/>
        </p:nvSpPr>
        <p:spPr>
          <a:xfrm>
            <a:off x="30292632" y="10676341"/>
            <a:ext cx="5648892"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Plotting of Current and Previous End Node GPS Data</a:t>
            </a:r>
          </a:p>
        </p:txBody>
      </p:sp>
      <p:pic>
        <p:nvPicPr>
          <p:cNvPr id="22" name="Picture 21">
            <a:extLst>
              <a:ext uri="{FF2B5EF4-FFF2-40B4-BE49-F238E27FC236}">
                <a16:creationId xmlns:a16="http://schemas.microsoft.com/office/drawing/2014/main" id="{A717BD77-F6D1-A2D1-7AF9-5BF5E414798C}"/>
              </a:ext>
            </a:extLst>
          </p:cNvPr>
          <p:cNvPicPr>
            <a:picLocks noChangeAspect="1"/>
          </p:cNvPicPr>
          <p:nvPr/>
        </p:nvPicPr>
        <p:blipFill>
          <a:blip r:embed="rId10"/>
          <a:stretch>
            <a:fillRect/>
          </a:stretch>
        </p:blipFill>
        <p:spPr>
          <a:xfrm>
            <a:off x="29932260" y="7220421"/>
            <a:ext cx="6009264" cy="3420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DA2A0946-2AF4-FE2B-A5FD-A2A370DDB25C}"/>
              </a:ext>
            </a:extLst>
          </p:cNvPr>
          <p:cNvPicPr>
            <a:picLocks noChangeAspect="1"/>
          </p:cNvPicPr>
          <p:nvPr/>
        </p:nvPicPr>
        <p:blipFill>
          <a:blip r:embed="rId11"/>
          <a:stretch>
            <a:fillRect/>
          </a:stretch>
        </p:blipFill>
        <p:spPr>
          <a:xfrm>
            <a:off x="36796825" y="7276697"/>
            <a:ext cx="5467141" cy="3384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EF99D984-5AFE-90CF-FE90-46C82AFA3F68}"/>
              </a:ext>
            </a:extLst>
          </p:cNvPr>
          <p:cNvPicPr>
            <a:picLocks noChangeAspect="1"/>
          </p:cNvPicPr>
          <p:nvPr/>
        </p:nvPicPr>
        <p:blipFill rotWithShape="1">
          <a:blip r:embed="rId12"/>
          <a:srcRect b="21738"/>
          <a:stretch/>
        </p:blipFill>
        <p:spPr>
          <a:xfrm>
            <a:off x="31064491" y="11153081"/>
            <a:ext cx="2526106" cy="7272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50421667-DB6B-37D3-5961-D4B169FCE379}"/>
              </a:ext>
            </a:extLst>
          </p:cNvPr>
          <p:cNvPicPr>
            <a:picLocks noChangeAspect="1"/>
          </p:cNvPicPr>
          <p:nvPr/>
        </p:nvPicPr>
        <p:blipFill rotWithShape="1">
          <a:blip r:embed="rId13"/>
          <a:srcRect b="22897"/>
          <a:stretch/>
        </p:blipFill>
        <p:spPr>
          <a:xfrm>
            <a:off x="33590597" y="11180255"/>
            <a:ext cx="2541762" cy="72726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a:extLst>
              <a:ext uri="{FF2B5EF4-FFF2-40B4-BE49-F238E27FC236}">
                <a16:creationId xmlns:a16="http://schemas.microsoft.com/office/drawing/2014/main" id="{F0781298-B18E-2AEC-19D2-82B902682AE7}"/>
              </a:ext>
            </a:extLst>
          </p:cNvPr>
          <p:cNvPicPr>
            <a:picLocks noChangeAspect="1"/>
          </p:cNvPicPr>
          <p:nvPr/>
        </p:nvPicPr>
        <p:blipFill rotWithShape="1">
          <a:blip r:embed="rId14"/>
          <a:srcRect b="23094"/>
          <a:stretch/>
        </p:blipFill>
        <p:spPr>
          <a:xfrm>
            <a:off x="36129818" y="11180255"/>
            <a:ext cx="2569907" cy="72726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a:extLst>
              <a:ext uri="{FF2B5EF4-FFF2-40B4-BE49-F238E27FC236}">
                <a16:creationId xmlns:a16="http://schemas.microsoft.com/office/drawing/2014/main" id="{0B14E046-C987-98FE-4340-126D35617D19}"/>
              </a:ext>
            </a:extLst>
          </p:cNvPr>
          <p:cNvPicPr>
            <a:picLocks noChangeAspect="1"/>
          </p:cNvPicPr>
          <p:nvPr/>
        </p:nvPicPr>
        <p:blipFill rotWithShape="1">
          <a:blip r:embed="rId15"/>
          <a:srcRect b="25159"/>
          <a:stretch/>
        </p:blipFill>
        <p:spPr>
          <a:xfrm>
            <a:off x="38699725" y="11228853"/>
            <a:ext cx="2591167" cy="7224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3" name="TextBox 42">
            <a:extLst>
              <a:ext uri="{FF2B5EF4-FFF2-40B4-BE49-F238E27FC236}">
                <a16:creationId xmlns:a16="http://schemas.microsoft.com/office/drawing/2014/main" id="{73BEB474-BD82-9D71-5225-B31371CBA798}"/>
              </a:ext>
            </a:extLst>
          </p:cNvPr>
          <p:cNvSpPr txBox="1"/>
          <p:nvPr/>
        </p:nvSpPr>
        <p:spPr>
          <a:xfrm>
            <a:off x="31037181" y="18414820"/>
            <a:ext cx="10185274" cy="646331"/>
          </a:xfrm>
          <a:prstGeom prst="rect">
            <a:avLst/>
          </a:prstGeom>
          <a:noFill/>
        </p:spPr>
        <p:txBody>
          <a:bodyPr wrap="square" rtlCol="0">
            <a:spAutoFit/>
          </a:bodyPr>
          <a:lstStyle/>
          <a:p>
            <a:pPr algn="ctr"/>
            <a:r>
              <a:rPr lang="en-US" sz="1800">
                <a:latin typeface="Times New Roman" panose="02020603050405020304" pitchFamily="18" charset="0"/>
                <a:cs typeface="Times New Roman" panose="02020603050405020304" pitchFamily="18" charset="0"/>
              </a:rPr>
              <a:t>Display of End Node Charge Percentage, Statuses, Uplink Messages, Time Since Last Received, and Plotting Capabilities</a:t>
            </a:r>
          </a:p>
        </p:txBody>
      </p:sp>
      <p:sp>
        <p:nvSpPr>
          <p:cNvPr id="44" name="TextBox 43">
            <a:extLst>
              <a:ext uri="{FF2B5EF4-FFF2-40B4-BE49-F238E27FC236}">
                <a16:creationId xmlns:a16="http://schemas.microsoft.com/office/drawing/2014/main" id="{6ED2DB86-AD6B-2084-5B20-1206F85D00C5}"/>
              </a:ext>
            </a:extLst>
          </p:cNvPr>
          <p:cNvSpPr txBox="1"/>
          <p:nvPr/>
        </p:nvSpPr>
        <p:spPr>
          <a:xfrm>
            <a:off x="9211846" y="11958819"/>
            <a:ext cx="4732137" cy="369332"/>
          </a:xfrm>
          <a:prstGeom prst="rect">
            <a:avLst/>
          </a:prstGeom>
          <a:noFill/>
        </p:spPr>
        <p:txBody>
          <a:bodyPr wrap="square" rtlCol="0">
            <a:spAutoFit/>
          </a:bodyPr>
          <a:lstStyle/>
          <a:p>
            <a:pPr algn="ctr"/>
            <a:r>
              <a:rPr lang="en-US" err="1">
                <a:latin typeface="Times New Roman" panose="02020603050405020304" pitchFamily="18" charset="0"/>
                <a:cs typeface="Times New Roman" panose="02020603050405020304" pitchFamily="18" charset="0"/>
              </a:rPr>
              <a:t>LoRaWAN</a:t>
            </a:r>
            <a:r>
              <a:rPr lang="en-US">
                <a:latin typeface="Times New Roman" panose="02020603050405020304" pitchFamily="18" charset="0"/>
                <a:cs typeface="Times New Roman" panose="02020603050405020304" pitchFamily="18" charset="0"/>
              </a:rPr>
              <a:t> vs Cellular and </a:t>
            </a:r>
            <a:r>
              <a:rPr lang="en-US" err="1">
                <a:latin typeface="Times New Roman" panose="02020603050405020304" pitchFamily="18" charset="0"/>
                <a:cs typeface="Times New Roman" panose="02020603050405020304" pitchFamily="18" charset="0"/>
              </a:rPr>
              <a:t>WiFi</a:t>
            </a:r>
            <a:r>
              <a:rPr lang="en-US">
                <a:latin typeface="Times New Roman" panose="02020603050405020304" pitchFamily="18" charset="0"/>
                <a:cs typeface="Times New Roman" panose="02020603050405020304" pitchFamily="18" charset="0"/>
              </a:rPr>
              <a:t> [2]</a:t>
            </a:r>
          </a:p>
        </p:txBody>
      </p:sp>
      <p:graphicFrame>
        <p:nvGraphicFramePr>
          <p:cNvPr id="49" name="Diagram 48">
            <a:extLst>
              <a:ext uri="{FF2B5EF4-FFF2-40B4-BE49-F238E27FC236}">
                <a16:creationId xmlns:a16="http://schemas.microsoft.com/office/drawing/2014/main" id="{F9F60695-9EFA-0262-F792-8F73CF568F94}"/>
              </a:ext>
            </a:extLst>
          </p:cNvPr>
          <p:cNvGraphicFramePr/>
          <p:nvPr>
            <p:extLst>
              <p:ext uri="{D42A27DB-BD31-4B8C-83A1-F6EECF244321}">
                <p14:modId xmlns:p14="http://schemas.microsoft.com/office/powerpoint/2010/main" val="6578241"/>
              </p:ext>
            </p:extLst>
          </p:nvPr>
        </p:nvGraphicFramePr>
        <p:xfrm>
          <a:off x="16003489" y="5559652"/>
          <a:ext cx="11884217" cy="1193128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54" name="TextBox 53">
            <a:extLst>
              <a:ext uri="{FF2B5EF4-FFF2-40B4-BE49-F238E27FC236}">
                <a16:creationId xmlns:a16="http://schemas.microsoft.com/office/drawing/2014/main" id="{65AC8A30-4959-F376-C11C-5EF547E044E0}"/>
              </a:ext>
            </a:extLst>
          </p:cNvPr>
          <p:cNvSpPr txBox="1"/>
          <p:nvPr/>
        </p:nvSpPr>
        <p:spPr>
          <a:xfrm>
            <a:off x="15293969" y="17761763"/>
            <a:ext cx="13303258" cy="1815882"/>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end node sends 14 bytes of data to the LoRaWAN gateway, which is then forwarded to the TTN server. This data is decoded by a custom JavaScript payload formatter and transmitted to a dedicated ThingSpeak channel, where the end node GPS data, battery voltage, and emergency status can be viewed.</a:t>
            </a:r>
          </a:p>
        </p:txBody>
      </p:sp>
      <p:sp>
        <p:nvSpPr>
          <p:cNvPr id="55" name="TextBox 54">
            <a:extLst>
              <a:ext uri="{FF2B5EF4-FFF2-40B4-BE49-F238E27FC236}">
                <a16:creationId xmlns:a16="http://schemas.microsoft.com/office/drawing/2014/main" id="{67273635-32F3-DC77-27A4-212357328434}"/>
              </a:ext>
            </a:extLst>
          </p:cNvPr>
          <p:cNvSpPr txBox="1"/>
          <p:nvPr/>
        </p:nvSpPr>
        <p:spPr>
          <a:xfrm>
            <a:off x="15293969" y="23505576"/>
            <a:ext cx="13303258" cy="954107"/>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When the emergency signal is triggered, an alert is sent via email and text, indicating the </a:t>
            </a:r>
            <a:r>
              <a:rPr lang="en-US" sz="2800" err="1">
                <a:latin typeface="Times New Roman" panose="02020603050405020304" pitchFamily="18" charset="0"/>
                <a:cs typeface="Times New Roman" panose="02020603050405020304" pitchFamily="18" charset="0"/>
              </a:rPr>
              <a:t>the</a:t>
            </a:r>
            <a:r>
              <a:rPr lang="en-US" sz="2800">
                <a:latin typeface="Times New Roman" panose="02020603050405020304" pitchFamily="18" charset="0"/>
                <a:cs typeface="Times New Roman" panose="02020603050405020304" pitchFamily="18" charset="0"/>
              </a:rPr>
              <a:t> device that requires assistance along with its current GPS coordinates</a:t>
            </a:r>
          </a:p>
        </p:txBody>
      </p:sp>
      <p:sp>
        <p:nvSpPr>
          <p:cNvPr id="60" name="TextBox 59">
            <a:extLst>
              <a:ext uri="{FF2B5EF4-FFF2-40B4-BE49-F238E27FC236}">
                <a16:creationId xmlns:a16="http://schemas.microsoft.com/office/drawing/2014/main" id="{5EBB8DF9-F17A-64A3-D9FE-93DC7954BCC0}"/>
              </a:ext>
            </a:extLst>
          </p:cNvPr>
          <p:cNvSpPr txBox="1"/>
          <p:nvPr/>
        </p:nvSpPr>
        <p:spPr>
          <a:xfrm>
            <a:off x="15293969" y="29602091"/>
            <a:ext cx="13303258" cy="3108543"/>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Featuring a Bluetooth Low Energy Module, the end node can receive messages from a field worker’s phone and send corresponding uplink messages to the server, to be viewed on the application GUI. </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Messages can be sent back from the network server to the end node via scheduled downlinks, which can be viewed by a field worker on the end node’s OLED display.</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This can facilitate communication between field workers and managers via </a:t>
            </a:r>
            <a:r>
              <a:rPr lang="en-US" sz="2800" err="1">
                <a:latin typeface="Times New Roman" panose="02020603050405020304" pitchFamily="18" charset="0"/>
                <a:cs typeface="Times New Roman" panose="02020603050405020304" pitchFamily="18" charset="0"/>
              </a:rPr>
              <a:t>LoRaWAN</a:t>
            </a:r>
            <a:r>
              <a:rPr lang="en-US" sz="2800">
                <a:latin typeface="Times New Roman" panose="02020603050405020304" pitchFamily="18" charset="0"/>
                <a:cs typeface="Times New Roman" panose="02020603050405020304" pitchFamily="18" charset="0"/>
              </a:rPr>
              <a:t> in locations that do not have cellular connection.</a:t>
            </a:r>
          </a:p>
        </p:txBody>
      </p:sp>
      <p:sp>
        <p:nvSpPr>
          <p:cNvPr id="4" name="TextBox 3">
            <a:extLst>
              <a:ext uri="{FF2B5EF4-FFF2-40B4-BE49-F238E27FC236}">
                <a16:creationId xmlns:a16="http://schemas.microsoft.com/office/drawing/2014/main" id="{C578225F-23B1-884E-4868-7551A5B2042B}"/>
              </a:ext>
            </a:extLst>
          </p:cNvPr>
          <p:cNvSpPr txBox="1"/>
          <p:nvPr/>
        </p:nvSpPr>
        <p:spPr>
          <a:xfrm>
            <a:off x="949909" y="13827054"/>
            <a:ext cx="7089191" cy="3816429"/>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a:latin typeface="Times New Roman"/>
                <a:ea typeface="+mn-lt"/>
                <a:cs typeface="Times New Roman"/>
              </a:rPr>
              <a:t>Hardware can be grouped into 6 subsystems: the </a:t>
            </a:r>
            <a:r>
              <a:rPr lang="en-US" sz="2800" err="1">
                <a:latin typeface="Times New Roman"/>
                <a:ea typeface="+mn-lt"/>
                <a:cs typeface="Times New Roman"/>
              </a:rPr>
              <a:t>Heltec</a:t>
            </a:r>
            <a:r>
              <a:rPr lang="en-US" sz="2800">
                <a:latin typeface="Times New Roman"/>
                <a:ea typeface="+mn-lt"/>
                <a:cs typeface="Times New Roman"/>
              </a:rPr>
              <a:t> </a:t>
            </a:r>
            <a:r>
              <a:rPr lang="en-US" sz="2800" err="1">
                <a:latin typeface="Times New Roman"/>
                <a:ea typeface="+mn-lt"/>
                <a:cs typeface="Times New Roman"/>
              </a:rPr>
              <a:t>CubeCell</a:t>
            </a:r>
            <a:r>
              <a:rPr lang="en-US" sz="2800">
                <a:latin typeface="Times New Roman"/>
                <a:ea typeface="+mn-lt"/>
                <a:cs typeface="Times New Roman"/>
              </a:rPr>
              <a:t>, the Adafruit </a:t>
            </a:r>
            <a:r>
              <a:rPr lang="en-US" sz="2800" err="1">
                <a:latin typeface="Times New Roman"/>
                <a:ea typeface="+mn-lt"/>
                <a:cs typeface="Times New Roman"/>
              </a:rPr>
              <a:t>Bluefruit</a:t>
            </a:r>
            <a:r>
              <a:rPr lang="en-US" sz="2800">
                <a:latin typeface="Times New Roman"/>
                <a:ea typeface="+mn-lt"/>
                <a:cs typeface="Times New Roman"/>
              </a:rPr>
              <a:t> BLE module, the power management circuit, the battery monitoring circuit, the input buttons, and status LED. </a:t>
            </a:r>
            <a:endParaRPr lang="en-US">
              <a:latin typeface="Calibri" panose="020F0502020204030204"/>
              <a:ea typeface="+mn-lt"/>
              <a:cs typeface="Calibri" panose="020F0502020204030204"/>
            </a:endParaRPr>
          </a:p>
          <a:p>
            <a:pPr marL="457200" indent="-457200">
              <a:buFont typeface="Arial" panose="020B0604020202020204" pitchFamily="34" charset="0"/>
              <a:buChar char="•"/>
            </a:pPr>
            <a:r>
              <a:rPr lang="en-US" sz="2800">
                <a:latin typeface="Times New Roman"/>
                <a:ea typeface="+mn-lt"/>
                <a:cs typeface="Times New Roman"/>
              </a:rPr>
              <a:t>In addition, a PCB joins the subsystems together. The entire system is also contained within a waterproof plastic box enclosure.</a:t>
            </a:r>
            <a:br>
              <a:rPr lang="en-US"/>
            </a:b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BB244F7F-7ABA-9C73-DD95-89999ABF6874}"/>
              </a:ext>
            </a:extLst>
          </p:cNvPr>
          <p:cNvSpPr txBox="1"/>
          <p:nvPr/>
        </p:nvSpPr>
        <p:spPr>
          <a:xfrm>
            <a:off x="8326692" y="18913665"/>
            <a:ext cx="5828312" cy="310854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a:latin typeface="Times New Roman"/>
                <a:cs typeface="Times New Roman"/>
              </a:rPr>
              <a:t>The </a:t>
            </a:r>
            <a:r>
              <a:rPr lang="en-US" sz="2800" err="1">
                <a:latin typeface="Times New Roman"/>
                <a:cs typeface="Times New Roman"/>
              </a:rPr>
              <a:t>CubeCell</a:t>
            </a:r>
            <a:r>
              <a:rPr lang="en-US" sz="2800">
                <a:latin typeface="Times New Roman"/>
                <a:cs typeface="Times New Roman"/>
              </a:rPr>
              <a:t> is responsible for much of the system's functionality.</a:t>
            </a: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a:latin typeface="Times New Roman"/>
                <a:cs typeface="Times New Roman"/>
              </a:rPr>
              <a:t>It consists of the microcontroller, GPS module and antenna, LoRa module, and an OLED display. </a:t>
            </a: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a:latin typeface="Times New Roman"/>
                <a:cs typeface="Times New Roman"/>
              </a:rPr>
              <a:t>It interfaces with each of the other subsystems in the project. </a:t>
            </a:r>
            <a:endParaRPr lang="en-US" sz="28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7DA7D29-7FC8-1907-F5A9-B83A220E1BCF}"/>
              </a:ext>
            </a:extLst>
          </p:cNvPr>
          <p:cNvSpPr txBox="1"/>
          <p:nvPr/>
        </p:nvSpPr>
        <p:spPr>
          <a:xfrm>
            <a:off x="949909" y="22523772"/>
            <a:ext cx="6880813" cy="310854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a:latin typeface="Times New Roman"/>
                <a:cs typeface="Times New Roman"/>
              </a:rPr>
              <a:t>The </a:t>
            </a:r>
            <a:r>
              <a:rPr lang="en-US" sz="2800" err="1">
                <a:latin typeface="Times New Roman"/>
                <a:cs typeface="Times New Roman"/>
              </a:rPr>
              <a:t>Bluefruit</a:t>
            </a:r>
            <a:r>
              <a:rPr lang="en-US" sz="2800">
                <a:latin typeface="Times New Roman"/>
                <a:cs typeface="Times New Roman"/>
              </a:rPr>
              <a:t> BLE is a Bluetooth Low Energy (LE) module allowing communication with a mobile phone.  </a:t>
            </a:r>
            <a:endParaRPr lang="en-US"/>
          </a:p>
          <a:p>
            <a:pPr marL="457200" indent="-457200">
              <a:buFont typeface="Arial" panose="020B0604020202020204" pitchFamily="34" charset="0"/>
              <a:buChar char="•"/>
            </a:pPr>
            <a:r>
              <a:rPr lang="en-US" sz="2800">
                <a:latin typeface="Times New Roman"/>
                <a:cs typeface="Times New Roman"/>
              </a:rPr>
              <a:t>This is used to notify the system that a mobile device is nearby.</a:t>
            </a:r>
            <a:endParaRPr lang="en-US">
              <a:latin typeface="Calibri" panose="020F0502020204030204"/>
              <a:ea typeface="Calibri" panose="020F0502020204030204"/>
              <a:cs typeface="Calibri" panose="020F0502020204030204"/>
            </a:endParaRPr>
          </a:p>
          <a:p>
            <a:pPr marL="457200" indent="-457200">
              <a:buFont typeface="Arial" panose="020B0604020202020204" pitchFamily="34" charset="0"/>
              <a:buChar char="•"/>
            </a:pPr>
            <a:r>
              <a:rPr lang="en-US" sz="2800">
                <a:latin typeface="Times New Roman"/>
                <a:cs typeface="Times New Roman"/>
              </a:rPr>
              <a:t>The device is powered by a rechargeable 5 V, 2.4 A LiPo power bank/battery.</a:t>
            </a:r>
          </a:p>
        </p:txBody>
      </p:sp>
      <p:pic>
        <p:nvPicPr>
          <p:cNvPr id="12" name="Picture 11" descr="A close-up of a sign&#10;&#10;Description automatically generated">
            <a:extLst>
              <a:ext uri="{FF2B5EF4-FFF2-40B4-BE49-F238E27FC236}">
                <a16:creationId xmlns:a16="http://schemas.microsoft.com/office/drawing/2014/main" id="{764B37E2-176C-602E-1DEA-877E243FE73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355593" y="473591"/>
            <a:ext cx="7657566" cy="2950107"/>
          </a:xfrm>
          <a:prstGeom prst="rect">
            <a:avLst/>
          </a:prstGeom>
        </p:spPr>
      </p:pic>
      <p:pic>
        <p:nvPicPr>
          <p:cNvPr id="10" name="Picture 9" descr="A green electronic device with wires and a black board&#10;&#10;Description automatically generated with medium confidence">
            <a:extLst>
              <a:ext uri="{FF2B5EF4-FFF2-40B4-BE49-F238E27FC236}">
                <a16:creationId xmlns:a16="http://schemas.microsoft.com/office/drawing/2014/main" id="{D7D2F6FD-CCD8-A939-4530-24A0A783E771}"/>
              </a:ext>
            </a:extLst>
          </p:cNvPr>
          <p:cNvPicPr>
            <a:picLocks noChangeAspect="1"/>
          </p:cNvPicPr>
          <p:nvPr/>
        </p:nvPicPr>
        <p:blipFill rotWithShape="1">
          <a:blip r:embed="rId22">
            <a:extLst>
              <a:ext uri="{28A0092B-C50C-407E-A947-70E740481C1C}">
                <a14:useLocalDpi xmlns:a14="http://schemas.microsoft.com/office/drawing/2010/main" val="0"/>
              </a:ext>
            </a:extLst>
          </a:blip>
          <a:srcRect t="12724" b="7617"/>
          <a:stretch/>
        </p:blipFill>
        <p:spPr>
          <a:xfrm rot="10800000">
            <a:off x="1254709" y="17597377"/>
            <a:ext cx="6544642" cy="3910066"/>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3" name="Picture 12" descr="A close up of a circuit board&#10;&#10;Description automatically generated">
            <a:extLst>
              <a:ext uri="{FF2B5EF4-FFF2-40B4-BE49-F238E27FC236}">
                <a16:creationId xmlns:a16="http://schemas.microsoft.com/office/drawing/2014/main" id="{8122287C-1A25-BA18-37EA-1693BBACAD9F}"/>
              </a:ext>
            </a:extLst>
          </p:cNvPr>
          <p:cNvPicPr>
            <a:picLocks noChangeAspect="1"/>
          </p:cNvPicPr>
          <p:nvPr/>
        </p:nvPicPr>
        <p:blipFill rotWithShape="1">
          <a:blip r:embed="rId23">
            <a:extLst>
              <a:ext uri="{28A0092B-C50C-407E-A947-70E740481C1C}">
                <a14:useLocalDpi xmlns:a14="http://schemas.microsoft.com/office/drawing/2010/main" val="0"/>
              </a:ext>
            </a:extLst>
          </a:blip>
          <a:srcRect l="24005" r="21700"/>
          <a:stretch/>
        </p:blipFill>
        <p:spPr>
          <a:xfrm rot="5400000">
            <a:off x="9338288" y="21527577"/>
            <a:ext cx="4132357" cy="5708205"/>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14" name="TextBox 13">
            <a:extLst>
              <a:ext uri="{FF2B5EF4-FFF2-40B4-BE49-F238E27FC236}">
                <a16:creationId xmlns:a16="http://schemas.microsoft.com/office/drawing/2014/main" id="{C300154C-7E10-3BB6-ABDB-C98954CF2799}"/>
              </a:ext>
            </a:extLst>
          </p:cNvPr>
          <p:cNvSpPr txBox="1"/>
          <p:nvPr/>
        </p:nvSpPr>
        <p:spPr>
          <a:xfrm>
            <a:off x="8326692" y="27306673"/>
            <a:ext cx="5828312" cy="440120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a:latin typeface="Times New Roman"/>
                <a:cs typeface="Times New Roman"/>
              </a:rPr>
              <a:t>The enclosure is a waterproof gray polycarbonate box large enough to fit all the required parts of the system.</a:t>
            </a:r>
          </a:p>
          <a:p>
            <a:pPr marL="457200" indent="-457200">
              <a:buFont typeface="Arial" panose="020B0604020202020204" pitchFamily="34" charset="0"/>
              <a:buChar char="•"/>
            </a:pPr>
            <a:r>
              <a:rPr lang="en-US" sz="2800">
                <a:latin typeface="Times New Roman"/>
                <a:cs typeface="Times New Roman"/>
              </a:rPr>
              <a:t>The cover is transparent, allowing the user to see the display and status LED through the box.</a:t>
            </a:r>
          </a:p>
          <a:p>
            <a:pPr marL="457200" indent="-457200">
              <a:buFont typeface="Arial" panose="020B0604020202020204" pitchFamily="34" charset="0"/>
              <a:buChar char="•"/>
            </a:pPr>
            <a:r>
              <a:rPr lang="en-US" sz="2800">
                <a:latin typeface="Times New Roman"/>
                <a:cs typeface="Times New Roman"/>
              </a:rPr>
              <a:t>The buttons and switch are waterproof and are mounted securely to the box </a:t>
            </a:r>
          </a:p>
        </p:txBody>
      </p:sp>
      <p:sp>
        <p:nvSpPr>
          <p:cNvPr id="15" name="TextBox 14">
            <a:extLst>
              <a:ext uri="{FF2B5EF4-FFF2-40B4-BE49-F238E27FC236}">
                <a16:creationId xmlns:a16="http://schemas.microsoft.com/office/drawing/2014/main" id="{5D6FC3C2-8D46-B68D-37A0-66E84B574506}"/>
              </a:ext>
            </a:extLst>
          </p:cNvPr>
          <p:cNvSpPr txBox="1"/>
          <p:nvPr/>
        </p:nvSpPr>
        <p:spPr>
          <a:xfrm>
            <a:off x="8646790" y="18236900"/>
            <a:ext cx="5149196" cy="369332"/>
          </a:xfrm>
          <a:prstGeom prst="rect">
            <a:avLst/>
          </a:prstGeom>
          <a:noFill/>
        </p:spPr>
        <p:txBody>
          <a:bodyPr wrap="square" lIns="91440" tIns="45720" rIns="91440" bIns="45720" rtlCol="0" anchor="t">
            <a:spAutoFit/>
          </a:bodyPr>
          <a:lstStyle/>
          <a:p>
            <a:pPr algn="ctr"/>
            <a:r>
              <a:rPr lang="en-US">
                <a:latin typeface="Times New Roman"/>
                <a:cs typeface="Times New Roman"/>
              </a:rPr>
              <a:t>Hardware block diagram</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5C9E394-3CCA-63E4-38A7-A52ADBD11A19}"/>
              </a:ext>
            </a:extLst>
          </p:cNvPr>
          <p:cNvSpPr txBox="1"/>
          <p:nvPr/>
        </p:nvSpPr>
        <p:spPr>
          <a:xfrm>
            <a:off x="1800032" y="21737834"/>
            <a:ext cx="5149196" cy="369332"/>
          </a:xfrm>
          <a:prstGeom prst="rect">
            <a:avLst/>
          </a:prstGeom>
          <a:noFill/>
        </p:spPr>
        <p:txBody>
          <a:bodyPr wrap="square" lIns="91440" tIns="45720" rIns="91440" bIns="45720" rtlCol="0" anchor="t">
            <a:spAutoFit/>
          </a:bodyPr>
          <a:lstStyle/>
          <a:p>
            <a:pPr algn="ctr"/>
            <a:r>
              <a:rPr lang="en-US">
                <a:latin typeface="Times New Roman"/>
                <a:cs typeface="Times New Roman"/>
              </a:rPr>
              <a:t>Top view of system</a:t>
            </a: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E908CF2-256B-7AF4-7C1C-922935BA5040}"/>
              </a:ext>
            </a:extLst>
          </p:cNvPr>
          <p:cNvSpPr txBox="1"/>
          <p:nvPr/>
        </p:nvSpPr>
        <p:spPr>
          <a:xfrm>
            <a:off x="8696511" y="26543782"/>
            <a:ext cx="5149196" cy="369332"/>
          </a:xfrm>
          <a:prstGeom prst="rect">
            <a:avLst/>
          </a:prstGeom>
          <a:noFill/>
        </p:spPr>
        <p:txBody>
          <a:bodyPr wrap="square" lIns="91440" tIns="45720" rIns="91440" bIns="45720" rtlCol="0" anchor="t">
            <a:spAutoFit/>
          </a:bodyPr>
          <a:lstStyle/>
          <a:p>
            <a:pPr algn="ctr"/>
            <a:r>
              <a:rPr lang="en-US">
                <a:latin typeface="Times New Roman"/>
                <a:cs typeface="Times New Roman"/>
              </a:rPr>
              <a:t>OLED display</a:t>
            </a:r>
            <a:endParaRPr lang="en-US">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5DE575E-5433-1C76-E439-72C745AEEA2D}"/>
              </a:ext>
            </a:extLst>
          </p:cNvPr>
          <p:cNvSpPr txBox="1"/>
          <p:nvPr/>
        </p:nvSpPr>
        <p:spPr>
          <a:xfrm>
            <a:off x="1952432" y="32079046"/>
            <a:ext cx="5149196" cy="369332"/>
          </a:xfrm>
          <a:prstGeom prst="rect">
            <a:avLst/>
          </a:prstGeom>
          <a:noFill/>
        </p:spPr>
        <p:txBody>
          <a:bodyPr wrap="square" lIns="91440" tIns="45720" rIns="91440" bIns="45720" rtlCol="0" anchor="t">
            <a:spAutoFit/>
          </a:bodyPr>
          <a:lstStyle/>
          <a:p>
            <a:pPr algn="ctr"/>
            <a:r>
              <a:rPr lang="en-US">
                <a:latin typeface="Times New Roman"/>
                <a:cs typeface="Times New Roman"/>
              </a:rPr>
              <a:t>View of system within enclosure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27176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1052</Words>
  <Application>Microsoft Office PowerPoint</Application>
  <PresentationFormat>Custom</PresentationFormat>
  <Paragraphs>209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2013 - 2022 Theme</vt:lpstr>
      <vt:lpstr>LoRaWAN Asset Tracker and Emergency Button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Barrera, Maria P.</dc:creator>
  <cp:lastModifiedBy>Barrera, Maria P.</cp:lastModifiedBy>
  <cp:revision>2</cp:revision>
  <dcterms:created xsi:type="dcterms:W3CDTF">2024-04-19T17:18:08Z</dcterms:created>
  <dcterms:modified xsi:type="dcterms:W3CDTF">2024-04-25T17:55:45Z</dcterms:modified>
</cp:coreProperties>
</file>